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BA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1"/>
  </p:notesMasterIdLst>
  <p:sldIdLst>
    <p:sldId id="2523" r:id="rId5"/>
    <p:sldId id="2443" r:id="rId6"/>
    <p:sldId id="2442" r:id="rId7"/>
    <p:sldId id="2451" r:id="rId8"/>
    <p:sldId id="2452" r:id="rId9"/>
    <p:sldId id="2464" r:id="rId10"/>
    <p:sldId id="2453" r:id="rId11"/>
    <p:sldId id="2454" r:id="rId12"/>
    <p:sldId id="2455" r:id="rId13"/>
    <p:sldId id="2456" r:id="rId14"/>
    <p:sldId id="2522" r:id="rId15"/>
    <p:sldId id="2444" r:id="rId16"/>
    <p:sldId id="2486" r:id="rId17"/>
    <p:sldId id="2467" r:id="rId18"/>
    <p:sldId id="2468" r:id="rId19"/>
    <p:sldId id="2469" r:id="rId20"/>
    <p:sldId id="2471" r:id="rId21"/>
    <p:sldId id="2472" r:id="rId22"/>
    <p:sldId id="2473" r:id="rId23"/>
    <p:sldId id="2484" r:id="rId24"/>
    <p:sldId id="2475" r:id="rId25"/>
    <p:sldId id="2476" r:id="rId26"/>
    <p:sldId id="2474" r:id="rId27"/>
    <p:sldId id="2470" r:id="rId28"/>
    <p:sldId id="2490" r:id="rId29"/>
    <p:sldId id="2519" r:id="rId30"/>
    <p:sldId id="2504" r:id="rId31"/>
    <p:sldId id="2477" r:id="rId32"/>
    <p:sldId id="2482" r:id="rId33"/>
    <p:sldId id="2479" r:id="rId34"/>
    <p:sldId id="2481" r:id="rId35"/>
    <p:sldId id="2491" r:id="rId36"/>
    <p:sldId id="2492" r:id="rId37"/>
    <p:sldId id="2493" r:id="rId38"/>
    <p:sldId id="2494" r:id="rId39"/>
    <p:sldId id="2495" r:id="rId40"/>
    <p:sldId id="2483" r:id="rId41"/>
    <p:sldId id="2498" r:id="rId42"/>
    <p:sldId id="2505" r:id="rId43"/>
    <p:sldId id="2500" r:id="rId44"/>
    <p:sldId id="2499" r:id="rId45"/>
    <p:sldId id="2502" r:id="rId46"/>
    <p:sldId id="2507" r:id="rId47"/>
    <p:sldId id="2506" r:id="rId48"/>
    <p:sldId id="2496" r:id="rId49"/>
    <p:sldId id="2497" r:id="rId50"/>
    <p:sldId id="2485" r:id="rId51"/>
    <p:sldId id="2487" r:id="rId52"/>
    <p:sldId id="2488" r:id="rId53"/>
    <p:sldId id="2489" r:id="rId54"/>
    <p:sldId id="2520" r:id="rId55"/>
    <p:sldId id="2446" r:id="rId56"/>
    <p:sldId id="2508" r:id="rId57"/>
    <p:sldId id="2450" r:id="rId58"/>
    <p:sldId id="2509" r:id="rId59"/>
    <p:sldId id="2524" r:id="rId60"/>
    <p:sldId id="2448" r:id="rId61"/>
    <p:sldId id="2511" r:id="rId62"/>
    <p:sldId id="2525" r:id="rId63"/>
    <p:sldId id="2516" r:id="rId64"/>
    <p:sldId id="442" r:id="rId65"/>
    <p:sldId id="299" r:id="rId66"/>
    <p:sldId id="438" r:id="rId67"/>
    <p:sldId id="445" r:id="rId68"/>
    <p:sldId id="2459" r:id="rId69"/>
    <p:sldId id="440" r:id="rId70"/>
    <p:sldId id="444" r:id="rId71"/>
    <p:sldId id="2514" r:id="rId72"/>
    <p:sldId id="2521" r:id="rId73"/>
    <p:sldId id="2512" r:id="rId74"/>
    <p:sldId id="447" r:id="rId75"/>
    <p:sldId id="2513" r:id="rId76"/>
    <p:sldId id="446" r:id="rId77"/>
    <p:sldId id="2517" r:id="rId78"/>
    <p:sldId id="448" r:id="rId79"/>
    <p:sldId id="2518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97D438-4935-DB68-60A6-AC0FD006F650}" name="Charlotte Quintens" initials="CQ" userId="S::charlotte.quintens_uzleuven.be#ext#@uzaonline.onmicrosoft.com::40357f2e-cad9-4688-a106-87a5a0c82fa0" providerId="AD"/>
  <p188:author id="{1949E5A0-2000-871D-A518-6D2FD51E746E}" name="Phebe De Nocker" initials="PDN" userId="S::phebe.denocker@uzgent.be::05a1d429-776b-490f-9715-75ddf2ae0037" providerId="AD"/>
  <p188:author id="{84235BBA-4151-AE2D-EAE3-1F7BD77933C7}" name="De Nocker Phebe" initials="DP" userId="S::phebe.denocker_uzgent.be#ext#@uzaonline.onmicrosoft.com::dc03450a-b669-4a8b-8502-fc5962012a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E92"/>
    <a:srgbClr val="F3E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comments/modernComment_1B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5B31F2-5AF4-4184-A228-859E2CB002FD}" authorId="{1949E5A0-2000-871D-A518-6D2FD51E746E}" status="resolved" created="2023-11-12T20:50:45.45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442"/>
      <ac:spMk id="3" creationId="{00000000-0000-0000-0000-000000000000}"/>
      <ac:txMk cp="393" len="103">
        <ac:context len="543" hash="831226726"/>
      </ac:txMk>
    </ac:txMkLst>
    <p188:pos x="9778997" y="3474594"/>
    <p188:txBody>
      <a:bodyPr/>
      <a:lstStyle/>
      <a:p>
        <a:r>
          <a:rPr lang="nl-BE"/>
          <a:t>Herhaling uit eerste deel, nog eens herhalen hier?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BE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64D5ACE-750E-4E38-83FF-D4843FDBD268}" type="datetime1">
              <a:rPr lang="nl-BE"/>
              <a:pPr lvl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BE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DFA7FE7-40B5-4D36-9C89-0985C64BCF88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748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DFA7FE7-40B5-4D36-9C89-0985C64BCF88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362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13CFF2-13F8-45CD-A03D-E4CAC23A061A}" type="slidenum">
              <a:t>76</a:t>
            </a:fld>
            <a:endParaRPr lang="nl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90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DFA7FE7-40B5-4D36-9C89-0985C64BCF88}" type="slidenum">
              <a:rPr lang="nl-BE" smtClean="0"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22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40301E-E2FE-464B-9C8B-C5196E42405E}" type="slidenum">
              <a:t>61</a:t>
            </a:fld>
            <a:endParaRPr lang="nl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BCFF85-942A-454C-B872-52E162A0CF66}" type="slidenum">
              <a:t>65</a:t>
            </a:fld>
            <a:endParaRPr lang="nl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2FE991-4062-4407-80FA-DFAA4090596F}" type="slidenum">
              <a:t>66</a:t>
            </a:fld>
            <a:endParaRPr lang="nl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BCFF85-942A-454C-B872-52E162A0CF66}" type="slidenum">
              <a:t>68</a:t>
            </a:fld>
            <a:endParaRPr lang="nl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2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D64ED2-6438-42BB-B392-9C051B6EF7EF}" type="slidenum">
              <a:t>73</a:t>
            </a:fld>
            <a:endParaRPr lang="nl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D64ED2-6438-42BB-B392-9C051B6EF7EF}" type="slidenum">
              <a:t>74</a:t>
            </a:fld>
            <a:endParaRPr lang="nl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258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13CFF2-13F8-45CD-A03D-E4CAC23A061A}" type="slidenum">
              <a:t>75</a:t>
            </a:fld>
            <a:endParaRPr lang="nl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434696" y="2987143"/>
            <a:ext cx="11322603" cy="1490133"/>
          </a:xfrm>
        </p:spPr>
        <p:txBody>
          <a:bodyPr anchor="b" anchorCtr="1"/>
          <a:lstStyle>
            <a:lvl1pPr algn="ctr">
              <a:defRPr sz="4300"/>
            </a:lvl1pPr>
          </a:lstStyle>
          <a:p>
            <a:pPr lvl="0"/>
            <a:r>
              <a:rPr lang="nl-NL"/>
              <a:t>Klikken om de titelstijl van het model te bewerken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434696" y="4688778"/>
            <a:ext cx="11322603" cy="999064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nl-NL"/>
              <a:t>Klikken om de ondertitelstijl van het model te bewerken</a:t>
            </a:r>
          </a:p>
        </p:txBody>
      </p:sp>
      <p:pic>
        <p:nvPicPr>
          <p:cNvPr id="4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421" y="827248"/>
            <a:ext cx="2837145" cy="16054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b="83897"/>
          <a:stretch>
            <a:fillRect/>
          </a:stretch>
        </p:blipFill>
        <p:spPr>
          <a:xfrm>
            <a:off x="0" y="6311902"/>
            <a:ext cx="12191996" cy="54609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953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2022739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020171" cy="57784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A0F7EA-14DF-4633-BBEA-FF31377CE2BF}" type="slidenum"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407" y="422882"/>
            <a:ext cx="1375870" cy="7778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 b="83897"/>
          <a:stretch>
            <a:fillRect/>
          </a:stretch>
        </p:blipFill>
        <p:spPr>
          <a:xfrm>
            <a:off x="0" y="6311902"/>
            <a:ext cx="12191996" cy="54609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7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838203" y="1095378"/>
            <a:ext cx="1376364" cy="371475"/>
          </a:xfrm>
        </p:spPr>
        <p:txBody>
          <a:bodyPr/>
          <a:lstStyle>
            <a:lvl1pPr marL="0" indent="0">
              <a:buNone/>
              <a:defRPr lang="nl-BE" sz="2000">
                <a:solidFill>
                  <a:srgbClr val="3B3838"/>
                </a:solidFill>
                <a:latin typeface="Trueno"/>
              </a:defRPr>
            </a:lvl1pPr>
          </a:lstStyle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280349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FEC82D7-2EB6-4213-B603-2788FD32EB71}" type="datetime1">
              <a:rPr lang="nl-BE"/>
              <a:pPr lvl="0"/>
              <a:t>25/06/2024</a:t>
            </a:fld>
            <a:endParaRPr lang="nl-BE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BE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nl-BE"/>
            </a:lvl1pPr>
          </a:lstStyle>
          <a:p>
            <a:pPr lvl="0"/>
            <a:fld id="{286384A2-67B1-4C0B-9678-005305999BE5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22700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8057445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Verdana"/>
                <a:ea typeface="Verdana"/>
                <a:cs typeface="Verdana"/>
              </a:defRPr>
            </a:lvl1pPr>
          </a:lstStyle>
          <a:p>
            <a:pPr lvl="0"/>
            <a:fld id="{8D6C71B2-8396-4DE1-AA7A-75D4A35C07EC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3600" b="1" i="0" u="none" strike="noStrike" kern="1200" cap="none" spc="0" baseline="0">
          <a:solidFill>
            <a:srgbClr val="018E92"/>
          </a:solidFill>
          <a:uFillTx/>
          <a:latin typeface="Verdana"/>
          <a:ea typeface="Verdana"/>
          <a:cs typeface="Verdan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Verdana"/>
          <a:ea typeface="Verdana"/>
          <a:cs typeface="Verdan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Verdana"/>
          <a:ea typeface="Verdana"/>
          <a:cs typeface="Verdan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Verdana"/>
          <a:ea typeface="Verdana"/>
          <a:cs typeface="Verdan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600" b="0" i="0" u="none" strike="noStrike" kern="1200" cap="none" spc="0" baseline="0">
          <a:solidFill>
            <a:srgbClr val="000000"/>
          </a:solidFill>
          <a:uFillTx/>
          <a:latin typeface="Verdana"/>
          <a:ea typeface="Verdana"/>
          <a:cs typeface="Verdan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600" b="0" i="0" u="none" strike="noStrike" kern="1200" cap="none" spc="0" baseline="0">
          <a:solidFill>
            <a:srgbClr val="000000"/>
          </a:solidFill>
          <a:uFillTx/>
          <a:latin typeface="Verdana"/>
          <a:ea typeface="Verdana"/>
          <a:cs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&#160;https:/www.youtube.com/watch?v=UwCBqSD6vps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vza.be/databank-OPAT-fiche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BA_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za.be/databank-OPAT-fich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sz="4800" dirty="0"/>
              <a:t>Outpatient Parenteral Antimicrobial Therapy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/>
        <p:txBody>
          <a:bodyPr anchorCtr="1"/>
          <a:lstStyle/>
          <a:p>
            <a:pPr lvl="0" algn="ctr">
              <a:spcBef>
                <a:spcPts val="200"/>
              </a:spcBef>
            </a:pPr>
            <a:r>
              <a:rPr lang="nl-NL" dirty="0">
                <a:solidFill>
                  <a:srgbClr val="7F7F7F"/>
                </a:solidFill>
                <a:latin typeface="Trueno"/>
              </a:rPr>
              <a:t>In samenwerking met Department Zorg</a:t>
            </a:r>
          </a:p>
        </p:txBody>
      </p:sp>
      <p:pic>
        <p:nvPicPr>
          <p:cNvPr id="4" name="Tijdelijke aanduiding voor inhoud 7" descr="Afbeelding met tekst, Lettertype, Graphics, grafische vormgeving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46" y="1036463"/>
            <a:ext cx="2668694" cy="15122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b="83897"/>
          <a:stretch>
            <a:fillRect/>
          </a:stretch>
        </p:blipFill>
        <p:spPr>
          <a:xfrm>
            <a:off x="0" y="6311902"/>
            <a:ext cx="12191996" cy="54609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OPAT in de praktijk</a:t>
            </a:r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54FED5-5738-4D88-838D-EFFF53B0CCBC}" type="slidenum">
              <a:rPr/>
              <a:t>10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4" name="Tijdelijke aanduiding voor inhoud 2"/>
          <p:cNvSpPr txBox="1"/>
          <p:nvPr/>
        </p:nvSpPr>
        <p:spPr>
          <a:xfrm>
            <a:off x="838203" y="1322560"/>
            <a:ext cx="10515600" cy="66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</a:rPr>
              <a:t>Betrokken zorgverleners</a:t>
            </a:r>
            <a:r>
              <a:rPr lang="nl-BE" sz="2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</a:rPr>
              <a:t>: arts-specialist, infectioloog/microbioloog, zorgteam ziekenhuis, ziekenhuisapotheker, huisarts(praktijk), thuisverpleging</a:t>
            </a:r>
            <a:endParaRPr lang="nl-BE" sz="2000" b="1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Verdana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000" b="1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Verdana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0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Verdana"/>
            </a:endParaRPr>
          </a:p>
        </p:txBody>
      </p:sp>
      <p:grpSp>
        <p:nvGrpSpPr>
          <p:cNvPr id="5" name="Diagram 10"/>
          <p:cNvGrpSpPr/>
          <p:nvPr/>
        </p:nvGrpSpPr>
        <p:grpSpPr>
          <a:xfrm>
            <a:off x="1369789" y="2252578"/>
            <a:ext cx="1433157" cy="3798719"/>
            <a:chOff x="1369789" y="2252578"/>
            <a:chExt cx="1433157" cy="3798719"/>
          </a:xfrm>
        </p:grpSpPr>
        <p:sp>
          <p:nvSpPr>
            <p:cNvPr id="6" name="Vrije vorm: vorm 5"/>
            <p:cNvSpPr/>
            <p:nvPr/>
          </p:nvSpPr>
          <p:spPr>
            <a:xfrm>
              <a:off x="1369789" y="2252578"/>
              <a:ext cx="1433157" cy="690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3153"/>
                <a:gd name="f7" fmla="val 690676"/>
                <a:gd name="f8" fmla="val 69068"/>
                <a:gd name="f9" fmla="val 30923"/>
                <a:gd name="f10" fmla="val 1364085"/>
                <a:gd name="f11" fmla="val 1402230"/>
                <a:gd name="f12" fmla="val 621608"/>
                <a:gd name="f13" fmla="val 659753"/>
                <a:gd name="f14" fmla="+- 0 0 -90"/>
                <a:gd name="f15" fmla="*/ f3 1 1433153"/>
                <a:gd name="f16" fmla="*/ f4 1 690676"/>
                <a:gd name="f17" fmla="+- f7 0 f5"/>
                <a:gd name="f18" fmla="+- f6 0 f5"/>
                <a:gd name="f19" fmla="*/ f14 f0 1"/>
                <a:gd name="f20" fmla="*/ f18 1 1433153"/>
                <a:gd name="f21" fmla="*/ f17 1 690676"/>
                <a:gd name="f22" fmla="*/ 0 f18 1"/>
                <a:gd name="f23" fmla="*/ 69068 f17 1"/>
                <a:gd name="f24" fmla="*/ 69068 f18 1"/>
                <a:gd name="f25" fmla="*/ 0 f17 1"/>
                <a:gd name="f26" fmla="*/ 1364085 f18 1"/>
                <a:gd name="f27" fmla="*/ 1433153 f18 1"/>
                <a:gd name="f28" fmla="*/ 621608 f17 1"/>
                <a:gd name="f29" fmla="*/ 690676 f17 1"/>
                <a:gd name="f30" fmla="*/ f19 1 f2"/>
                <a:gd name="f31" fmla="*/ f22 1 1433153"/>
                <a:gd name="f32" fmla="*/ f23 1 690676"/>
                <a:gd name="f33" fmla="*/ f24 1 1433153"/>
                <a:gd name="f34" fmla="*/ f25 1 690676"/>
                <a:gd name="f35" fmla="*/ f26 1 1433153"/>
                <a:gd name="f36" fmla="*/ f27 1 1433153"/>
                <a:gd name="f37" fmla="*/ f28 1 690676"/>
                <a:gd name="f38" fmla="*/ f29 1 69067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3153" h="69067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3E3D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8806" tIns="88806" rIns="88806" bIns="8880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Hospitalisatie</a:t>
              </a:r>
            </a:p>
          </p:txBody>
        </p:sp>
        <p:sp>
          <p:nvSpPr>
            <p:cNvPr id="7" name="Vrije vorm: vorm 6"/>
            <p:cNvSpPr/>
            <p:nvPr/>
          </p:nvSpPr>
          <p:spPr>
            <a:xfrm>
              <a:off x="1983626" y="2986421"/>
              <a:ext cx="205465" cy="259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003"/>
                <a:gd name="f7" fmla="val 205463"/>
                <a:gd name="f8" fmla="val 207202"/>
                <a:gd name="f9" fmla="val 123968"/>
                <a:gd name="f10" fmla="val 259002"/>
                <a:gd name="f11" fmla="val 129501"/>
                <a:gd name="f12" fmla="val 1"/>
                <a:gd name="f13" fmla="val 51801"/>
                <a:gd name="f14" fmla="+- 0 0 -90"/>
                <a:gd name="f15" fmla="*/ f3 1 259003"/>
                <a:gd name="f16" fmla="*/ f4 1 205463"/>
                <a:gd name="f17" fmla="+- f7 0 f5"/>
                <a:gd name="f18" fmla="+- f6 0 f5"/>
                <a:gd name="f19" fmla="*/ f14 f0 1"/>
                <a:gd name="f20" fmla="*/ f18 1 259003"/>
                <a:gd name="f21" fmla="*/ f17 1 205463"/>
                <a:gd name="f22" fmla="*/ 0 f18 1"/>
                <a:gd name="f23" fmla="*/ 41093 f17 1"/>
                <a:gd name="f24" fmla="*/ 156272 f18 1"/>
                <a:gd name="f25" fmla="*/ 0 f17 1"/>
                <a:gd name="f26" fmla="*/ 259003 f18 1"/>
                <a:gd name="f27" fmla="*/ 102732 f17 1"/>
                <a:gd name="f28" fmla="*/ 205463 f17 1"/>
                <a:gd name="f29" fmla="*/ 164370 f17 1"/>
                <a:gd name="f30" fmla="*/ f19 1 f2"/>
                <a:gd name="f31" fmla="*/ f22 1 259003"/>
                <a:gd name="f32" fmla="*/ f23 1 205463"/>
                <a:gd name="f33" fmla="*/ f24 1 259003"/>
                <a:gd name="f34" fmla="*/ f25 1 205463"/>
                <a:gd name="f35" fmla="*/ f26 1 259003"/>
                <a:gd name="f36" fmla="*/ f27 1 205463"/>
                <a:gd name="f37" fmla="*/ f28 1 205463"/>
                <a:gd name="f38" fmla="*/ f29 1 20546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58" y="f62"/>
                </a:cxn>
                <a:cxn ang="f43">
                  <a:pos x="f58" y="f63"/>
                </a:cxn>
                <a:cxn ang="f43">
                  <a:pos x="f56" y="f63"/>
                </a:cxn>
                <a:cxn ang="f43">
                  <a:pos x="f56" y="f57"/>
                </a:cxn>
              </a:cxnLst>
              <a:rect l="f52" t="f55" r="f53" b="f54"/>
              <a:pathLst>
                <a:path w="259003" h="205463">
                  <a:moveTo>
                    <a:pt x="f8" y="f5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11" y="f7"/>
                  </a:lnTo>
                  <a:lnTo>
                    <a:pt x="f12" y="f9"/>
                  </a:lnTo>
                  <a:lnTo>
                    <a:pt x="f13" y="f9"/>
                  </a:lnTo>
                  <a:lnTo>
                    <a:pt x="f13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18E92"/>
            </a:solidFill>
            <a:ln cap="flat">
              <a:noFill/>
              <a:prstDash val="solid"/>
            </a:ln>
          </p:spPr>
          <p:txBody>
            <a:bodyPr vert="horz" wrap="square" lIns="41093" tIns="0" rIns="41093" bIns="61639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Vrije vorm: vorm 7"/>
            <p:cNvSpPr/>
            <p:nvPr/>
          </p:nvSpPr>
          <p:spPr>
            <a:xfrm>
              <a:off x="1369789" y="3288593"/>
              <a:ext cx="1433157" cy="690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3153"/>
                <a:gd name="f7" fmla="val 690676"/>
                <a:gd name="f8" fmla="val 69068"/>
                <a:gd name="f9" fmla="val 30923"/>
                <a:gd name="f10" fmla="val 1364085"/>
                <a:gd name="f11" fmla="val 1402230"/>
                <a:gd name="f12" fmla="val 621608"/>
                <a:gd name="f13" fmla="val 659753"/>
                <a:gd name="f14" fmla="+- 0 0 -90"/>
                <a:gd name="f15" fmla="*/ f3 1 1433153"/>
                <a:gd name="f16" fmla="*/ f4 1 690676"/>
                <a:gd name="f17" fmla="+- f7 0 f5"/>
                <a:gd name="f18" fmla="+- f6 0 f5"/>
                <a:gd name="f19" fmla="*/ f14 f0 1"/>
                <a:gd name="f20" fmla="*/ f18 1 1433153"/>
                <a:gd name="f21" fmla="*/ f17 1 690676"/>
                <a:gd name="f22" fmla="*/ 0 f18 1"/>
                <a:gd name="f23" fmla="*/ 69068 f17 1"/>
                <a:gd name="f24" fmla="*/ 69068 f18 1"/>
                <a:gd name="f25" fmla="*/ 0 f17 1"/>
                <a:gd name="f26" fmla="*/ 1364085 f18 1"/>
                <a:gd name="f27" fmla="*/ 1433153 f18 1"/>
                <a:gd name="f28" fmla="*/ 621608 f17 1"/>
                <a:gd name="f29" fmla="*/ 690676 f17 1"/>
                <a:gd name="f30" fmla="*/ f19 1 f2"/>
                <a:gd name="f31" fmla="*/ f22 1 1433153"/>
                <a:gd name="f32" fmla="*/ f23 1 690676"/>
                <a:gd name="f33" fmla="*/ f24 1 1433153"/>
                <a:gd name="f34" fmla="*/ f25 1 690676"/>
                <a:gd name="f35" fmla="*/ f26 1 1433153"/>
                <a:gd name="f36" fmla="*/ f27 1 1433153"/>
                <a:gd name="f37" fmla="*/ f28 1 690676"/>
                <a:gd name="f38" fmla="*/ f29 1 69067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3153" h="69067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3E3D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8806" tIns="88806" rIns="88806" bIns="8880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Ontslag</a:t>
              </a:r>
            </a:p>
          </p:txBody>
        </p:sp>
        <p:sp>
          <p:nvSpPr>
            <p:cNvPr id="9" name="Vrije vorm: vorm 8"/>
            <p:cNvSpPr/>
            <p:nvPr/>
          </p:nvSpPr>
          <p:spPr>
            <a:xfrm>
              <a:off x="1983626" y="4022436"/>
              <a:ext cx="205465" cy="259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003"/>
                <a:gd name="f7" fmla="val 205466"/>
                <a:gd name="f8" fmla="val 207202"/>
                <a:gd name="f9" fmla="val 123968"/>
                <a:gd name="f10" fmla="val 259002"/>
                <a:gd name="f11" fmla="val 129502"/>
                <a:gd name="f12" fmla="val 1"/>
                <a:gd name="f13" fmla="val 51801"/>
                <a:gd name="f14" fmla="+- 0 0 -90"/>
                <a:gd name="f15" fmla="*/ f3 1 259003"/>
                <a:gd name="f16" fmla="*/ f4 1 205466"/>
                <a:gd name="f17" fmla="+- f7 0 f5"/>
                <a:gd name="f18" fmla="+- f6 0 f5"/>
                <a:gd name="f19" fmla="*/ f14 f0 1"/>
                <a:gd name="f20" fmla="*/ f18 1 259003"/>
                <a:gd name="f21" fmla="*/ f17 1 205466"/>
                <a:gd name="f22" fmla="*/ 0 f18 1"/>
                <a:gd name="f23" fmla="*/ 41093 f17 1"/>
                <a:gd name="f24" fmla="*/ 156270 f18 1"/>
                <a:gd name="f25" fmla="*/ 0 f17 1"/>
                <a:gd name="f26" fmla="*/ 259003 f18 1"/>
                <a:gd name="f27" fmla="*/ 102733 f17 1"/>
                <a:gd name="f28" fmla="*/ 205466 f17 1"/>
                <a:gd name="f29" fmla="*/ 164373 f17 1"/>
                <a:gd name="f30" fmla="*/ f19 1 f2"/>
                <a:gd name="f31" fmla="*/ f22 1 259003"/>
                <a:gd name="f32" fmla="*/ f23 1 205466"/>
                <a:gd name="f33" fmla="*/ f24 1 259003"/>
                <a:gd name="f34" fmla="*/ f25 1 205466"/>
                <a:gd name="f35" fmla="*/ f26 1 259003"/>
                <a:gd name="f36" fmla="*/ f27 1 205466"/>
                <a:gd name="f37" fmla="*/ f28 1 205466"/>
                <a:gd name="f38" fmla="*/ f29 1 2054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58" y="f62"/>
                </a:cxn>
                <a:cxn ang="f43">
                  <a:pos x="f58" y="f63"/>
                </a:cxn>
                <a:cxn ang="f43">
                  <a:pos x="f56" y="f63"/>
                </a:cxn>
                <a:cxn ang="f43">
                  <a:pos x="f56" y="f57"/>
                </a:cxn>
              </a:cxnLst>
              <a:rect l="f52" t="f55" r="f53" b="f54"/>
              <a:pathLst>
                <a:path w="259003" h="205466">
                  <a:moveTo>
                    <a:pt x="f8" y="f5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11" y="f7"/>
                  </a:lnTo>
                  <a:lnTo>
                    <a:pt x="f12" y="f9"/>
                  </a:lnTo>
                  <a:lnTo>
                    <a:pt x="f13" y="f9"/>
                  </a:lnTo>
                  <a:lnTo>
                    <a:pt x="f13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18E92"/>
            </a:solidFill>
            <a:ln cap="flat">
              <a:noFill/>
              <a:prstDash val="solid"/>
            </a:ln>
          </p:spPr>
          <p:txBody>
            <a:bodyPr vert="horz" wrap="square" lIns="41093" tIns="0" rIns="41093" bIns="61639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Vrije vorm: vorm 9"/>
            <p:cNvSpPr/>
            <p:nvPr/>
          </p:nvSpPr>
          <p:spPr>
            <a:xfrm>
              <a:off x="1369789" y="4324609"/>
              <a:ext cx="1433157" cy="690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3153"/>
                <a:gd name="f7" fmla="val 690676"/>
                <a:gd name="f8" fmla="val 69068"/>
                <a:gd name="f9" fmla="val 30923"/>
                <a:gd name="f10" fmla="val 1364085"/>
                <a:gd name="f11" fmla="val 1402230"/>
                <a:gd name="f12" fmla="val 621608"/>
                <a:gd name="f13" fmla="val 659753"/>
                <a:gd name="f14" fmla="+- 0 0 -90"/>
                <a:gd name="f15" fmla="*/ f3 1 1433153"/>
                <a:gd name="f16" fmla="*/ f4 1 690676"/>
                <a:gd name="f17" fmla="+- f7 0 f5"/>
                <a:gd name="f18" fmla="+- f6 0 f5"/>
                <a:gd name="f19" fmla="*/ f14 f0 1"/>
                <a:gd name="f20" fmla="*/ f18 1 1433153"/>
                <a:gd name="f21" fmla="*/ f17 1 690676"/>
                <a:gd name="f22" fmla="*/ 0 f18 1"/>
                <a:gd name="f23" fmla="*/ 69068 f17 1"/>
                <a:gd name="f24" fmla="*/ 69068 f18 1"/>
                <a:gd name="f25" fmla="*/ 0 f17 1"/>
                <a:gd name="f26" fmla="*/ 1364085 f18 1"/>
                <a:gd name="f27" fmla="*/ 1433153 f18 1"/>
                <a:gd name="f28" fmla="*/ 621608 f17 1"/>
                <a:gd name="f29" fmla="*/ 690676 f17 1"/>
                <a:gd name="f30" fmla="*/ f19 1 f2"/>
                <a:gd name="f31" fmla="*/ f22 1 1433153"/>
                <a:gd name="f32" fmla="*/ f23 1 690676"/>
                <a:gd name="f33" fmla="*/ f24 1 1433153"/>
                <a:gd name="f34" fmla="*/ f25 1 690676"/>
                <a:gd name="f35" fmla="*/ f26 1 1433153"/>
                <a:gd name="f36" fmla="*/ f27 1 1433153"/>
                <a:gd name="f37" fmla="*/ f28 1 690676"/>
                <a:gd name="f38" fmla="*/ f29 1 69067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3153" h="69067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3E3D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8806" tIns="88806" rIns="88806" bIns="8880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OPAT</a:t>
              </a:r>
            </a:p>
          </p:txBody>
        </p:sp>
        <p:sp>
          <p:nvSpPr>
            <p:cNvPr id="11" name="Vrije vorm: vorm 10"/>
            <p:cNvSpPr/>
            <p:nvPr/>
          </p:nvSpPr>
          <p:spPr>
            <a:xfrm>
              <a:off x="1983626" y="5058451"/>
              <a:ext cx="205465" cy="259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003"/>
                <a:gd name="f7" fmla="val 310804"/>
                <a:gd name="f8" fmla="val 207202"/>
                <a:gd name="f9" fmla="val 1"/>
                <a:gd name="f10" fmla="val 155403"/>
                <a:gd name="f11" fmla="val 129502"/>
                <a:gd name="f12" fmla="val 310803"/>
                <a:gd name="f13" fmla="val 51801"/>
                <a:gd name="f14" fmla="+- 0 0 -90"/>
                <a:gd name="f15" fmla="*/ f3 1 259003"/>
                <a:gd name="f16" fmla="*/ f4 1 310804"/>
                <a:gd name="f17" fmla="+- f7 0 f5"/>
                <a:gd name="f18" fmla="+- f6 0 f5"/>
                <a:gd name="f19" fmla="*/ f14 f0 1"/>
                <a:gd name="f20" fmla="*/ f18 1 259003"/>
                <a:gd name="f21" fmla="*/ f17 1 310804"/>
                <a:gd name="f22" fmla="*/ 0 f18 1"/>
                <a:gd name="f23" fmla="*/ 62161 f17 1"/>
                <a:gd name="f24" fmla="*/ 129502 f18 1"/>
                <a:gd name="f25" fmla="*/ 0 f17 1"/>
                <a:gd name="f26" fmla="*/ 259003 f18 1"/>
                <a:gd name="f27" fmla="*/ 155402 f17 1"/>
                <a:gd name="f28" fmla="*/ 310804 f17 1"/>
                <a:gd name="f29" fmla="*/ 248643 f17 1"/>
                <a:gd name="f30" fmla="*/ f19 1 f2"/>
                <a:gd name="f31" fmla="*/ f22 1 259003"/>
                <a:gd name="f32" fmla="*/ f23 1 310804"/>
                <a:gd name="f33" fmla="*/ f24 1 259003"/>
                <a:gd name="f34" fmla="*/ f25 1 310804"/>
                <a:gd name="f35" fmla="*/ f26 1 259003"/>
                <a:gd name="f36" fmla="*/ f27 1 310804"/>
                <a:gd name="f37" fmla="*/ f28 1 310804"/>
                <a:gd name="f38" fmla="*/ f29 1 3108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58" y="f62"/>
                </a:cxn>
                <a:cxn ang="f43">
                  <a:pos x="f58" y="f63"/>
                </a:cxn>
                <a:cxn ang="f43">
                  <a:pos x="f56" y="f63"/>
                </a:cxn>
                <a:cxn ang="f43">
                  <a:pos x="f56" y="f57"/>
                </a:cxn>
              </a:cxnLst>
              <a:rect l="f52" t="f55" r="f53" b="f54"/>
              <a:pathLst>
                <a:path w="259003" h="310804">
                  <a:moveTo>
                    <a:pt x="f8" y="f9"/>
                  </a:moveTo>
                  <a:lnTo>
                    <a:pt x="f8" y="f10"/>
                  </a:lnTo>
                  <a:lnTo>
                    <a:pt x="f6" y="f10"/>
                  </a:lnTo>
                  <a:lnTo>
                    <a:pt x="f11" y="f12"/>
                  </a:lnTo>
                  <a:lnTo>
                    <a:pt x="f5" y="f10"/>
                  </a:lnTo>
                  <a:lnTo>
                    <a:pt x="f13" y="f10"/>
                  </a:lnTo>
                  <a:lnTo>
                    <a:pt x="f13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18E92"/>
            </a:solidFill>
            <a:ln cap="flat">
              <a:noFill/>
              <a:prstDash val="solid"/>
            </a:ln>
          </p:spPr>
          <p:txBody>
            <a:bodyPr vert="horz" wrap="square" lIns="62160" tIns="0" rIns="62160" bIns="77696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Vrije vorm: vorm 11"/>
            <p:cNvSpPr/>
            <p:nvPr/>
          </p:nvSpPr>
          <p:spPr>
            <a:xfrm>
              <a:off x="1369789" y="5360624"/>
              <a:ext cx="1433157" cy="690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3153"/>
                <a:gd name="f7" fmla="val 690676"/>
                <a:gd name="f8" fmla="val 69068"/>
                <a:gd name="f9" fmla="val 30923"/>
                <a:gd name="f10" fmla="val 1364085"/>
                <a:gd name="f11" fmla="val 1402230"/>
                <a:gd name="f12" fmla="val 621608"/>
                <a:gd name="f13" fmla="val 659753"/>
                <a:gd name="f14" fmla="+- 0 0 -90"/>
                <a:gd name="f15" fmla="*/ f3 1 1433153"/>
                <a:gd name="f16" fmla="*/ f4 1 690676"/>
                <a:gd name="f17" fmla="+- f7 0 f5"/>
                <a:gd name="f18" fmla="+- f6 0 f5"/>
                <a:gd name="f19" fmla="*/ f14 f0 1"/>
                <a:gd name="f20" fmla="*/ f18 1 1433153"/>
                <a:gd name="f21" fmla="*/ f17 1 690676"/>
                <a:gd name="f22" fmla="*/ 0 f18 1"/>
                <a:gd name="f23" fmla="*/ 69068 f17 1"/>
                <a:gd name="f24" fmla="*/ 69068 f18 1"/>
                <a:gd name="f25" fmla="*/ 0 f17 1"/>
                <a:gd name="f26" fmla="*/ 1364085 f18 1"/>
                <a:gd name="f27" fmla="*/ 1433153 f18 1"/>
                <a:gd name="f28" fmla="*/ 621608 f17 1"/>
                <a:gd name="f29" fmla="*/ 690676 f17 1"/>
                <a:gd name="f30" fmla="*/ f19 1 f2"/>
                <a:gd name="f31" fmla="*/ f22 1 1433153"/>
                <a:gd name="f32" fmla="*/ f23 1 690676"/>
                <a:gd name="f33" fmla="*/ f24 1 1433153"/>
                <a:gd name="f34" fmla="*/ f25 1 690676"/>
                <a:gd name="f35" fmla="*/ f26 1 1433153"/>
                <a:gd name="f36" fmla="*/ f27 1 1433153"/>
                <a:gd name="f37" fmla="*/ f28 1 690676"/>
                <a:gd name="f38" fmla="*/ f29 1 69067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33153" h="69067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3E3D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8806" tIns="88806" rIns="88806" bIns="8880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Einde OPAT</a:t>
              </a:r>
            </a:p>
          </p:txBody>
        </p:sp>
      </p:grpSp>
      <p:sp>
        <p:nvSpPr>
          <p:cNvPr id="13" name="Tekstvak 11"/>
          <p:cNvSpPr txBox="1"/>
          <p:nvPr/>
        </p:nvSpPr>
        <p:spPr>
          <a:xfrm>
            <a:off x="3049688" y="2096060"/>
            <a:ext cx="8229600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Selectie OPAT patiënt: </a:t>
            </a:r>
            <a:r>
              <a:rPr lang="nl-BE" sz="1600" b="1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multidisciplinaire</a:t>
            </a: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beoordeling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Informeren OPAT patiënt + akkoord</a:t>
            </a:r>
            <a:endParaRPr lang="nl-BE" sz="16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Informeren thuisverpleging en huisarts</a:t>
            </a:r>
            <a:endParaRPr lang="nl-BE" sz="16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Plaatsen geschikte intraveneuze katheter</a:t>
            </a:r>
          </a:p>
        </p:txBody>
      </p:sp>
      <p:sp>
        <p:nvSpPr>
          <p:cNvPr id="14" name="Tekstvak 12"/>
          <p:cNvSpPr txBox="1"/>
          <p:nvPr/>
        </p:nvSpPr>
        <p:spPr>
          <a:xfrm>
            <a:off x="3049688" y="3355646"/>
            <a:ext cx="616130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Afleveren medicatie en materiaal door ziekenhuisapotheek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Evt. bereiden van medicatie door ziekenhuisapotheek</a:t>
            </a:r>
            <a:endParaRPr lang="nl-BE" sz="16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5" name="Tekstvak 13"/>
          <p:cNvSpPr txBox="1"/>
          <p:nvPr/>
        </p:nvSpPr>
        <p:spPr>
          <a:xfrm>
            <a:off x="3049688" y="4277755"/>
            <a:ext cx="616130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Toedienen medicatie door thuisverpleging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Verzorgen katheter door thuisverpleging</a:t>
            </a:r>
            <a:endParaRPr lang="nl-BE" sz="16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Klinisch opvolgen door OPAT zorgteam/coördinator</a:t>
            </a:r>
            <a:endParaRPr lang="nl-BE" sz="16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6" name="Picture 4" descr="Gratis vector gezondheid professionele team illustrati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11285" y="2638327"/>
            <a:ext cx="2648376" cy="26483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kstvak 384"/>
          <p:cNvSpPr txBox="1"/>
          <p:nvPr/>
        </p:nvSpPr>
        <p:spPr>
          <a:xfrm>
            <a:off x="3049688" y="5415808"/>
            <a:ext cx="616130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Eindcontrole in ziekenhuis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Verwijderen katheter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sz="4800" dirty="0"/>
              <a:t>Outpatient Parenteral Antimicrobial Therapy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/>
        <p:txBody>
          <a:bodyPr anchorCtr="1"/>
          <a:lstStyle/>
          <a:p>
            <a:pPr lvl="0" algn="ctr">
              <a:spcBef>
                <a:spcPts val="200"/>
              </a:spcBef>
            </a:pPr>
            <a:r>
              <a:rPr lang="nl-NL" dirty="0">
                <a:solidFill>
                  <a:srgbClr val="7F7F7F"/>
                </a:solidFill>
                <a:latin typeface="Trueno"/>
              </a:rPr>
              <a:t>In samenwerking met Department Zorg</a:t>
            </a:r>
          </a:p>
        </p:txBody>
      </p:sp>
      <p:pic>
        <p:nvPicPr>
          <p:cNvPr id="4" name="Tijdelijke aanduiding voor inhoud 7" descr="Afbeelding met tekst, Lettertype, Graphics, grafische vormgeving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46" y="1036463"/>
            <a:ext cx="2668694" cy="15122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b="83897"/>
          <a:stretch>
            <a:fillRect/>
          </a:stretch>
        </p:blipFill>
        <p:spPr>
          <a:xfrm>
            <a:off x="0" y="6311902"/>
            <a:ext cx="12191996" cy="54609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0188457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Deel 2: Praktische handleiding i.v.m. toediening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0" indent="-457200">
              <a:buSzPct val="100000"/>
              <a:buAutoNum type="arabicPeriod"/>
            </a:pPr>
            <a:r>
              <a:rPr lang="nl-BE"/>
              <a:t>Voorbereiding (1)</a:t>
            </a:r>
            <a:endParaRPr lang="nl-NL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351336"/>
          </a:xfrm>
        </p:spPr>
        <p:txBody>
          <a:bodyPr/>
          <a:lstStyle/>
          <a:p>
            <a:pPr lvl="0"/>
            <a:r>
              <a:rPr lang="nl-BE" sz="2000" dirty="0"/>
              <a:t>Benodigd materiaal wordt geleverd via </a:t>
            </a:r>
            <a:r>
              <a:rPr lang="nl-BE" sz="2000" b="1" dirty="0"/>
              <a:t>ziekenhuisapotheek</a:t>
            </a:r>
            <a:endParaRPr lang="en-US" sz="2000" b="1" dirty="0"/>
          </a:p>
          <a:p>
            <a:pPr lvl="1">
              <a:buFont typeface="Courier New" pitchFamily="49"/>
              <a:buChar char="o"/>
            </a:pPr>
            <a:r>
              <a:rPr lang="nl-BE" sz="1800" dirty="0"/>
              <a:t>Toedieningsmateriaal</a:t>
            </a:r>
          </a:p>
          <a:p>
            <a:pPr lvl="1">
              <a:buFont typeface="Courier New" pitchFamily="49"/>
              <a:buChar char="o"/>
            </a:pPr>
            <a:r>
              <a:rPr lang="nl-BE" sz="1800" dirty="0"/>
              <a:t>Materiaal voor katheterzorg</a:t>
            </a:r>
          </a:p>
          <a:p>
            <a:pPr lvl="1">
              <a:buFont typeface="Courier New" pitchFamily="49"/>
              <a:buChar char="o"/>
            </a:pPr>
            <a:r>
              <a:rPr lang="nl-BE" sz="1800" dirty="0"/>
              <a:t>Antimicrobiële therapie (+ eventuele oplosmiddelen)</a:t>
            </a:r>
            <a:endParaRPr lang="nl-BE" dirty="0"/>
          </a:p>
          <a:p>
            <a:pPr lvl="1">
              <a:buFont typeface="Courier New" pitchFamily="49"/>
              <a:buChar char="o"/>
            </a:pPr>
            <a:r>
              <a:rPr lang="nl-BE" sz="1800" dirty="0"/>
              <a:t>Infuusvloeistoffen </a:t>
            </a:r>
          </a:p>
          <a:p>
            <a:pPr lvl="1">
              <a:buFont typeface="Courier New" pitchFamily="49"/>
              <a:buChar char="o"/>
            </a:pPr>
            <a:r>
              <a:rPr lang="nl-BE" sz="1800" dirty="0"/>
              <a:t>(Elastomeerpompen)</a:t>
            </a:r>
          </a:p>
          <a:p>
            <a:pPr lvl="1">
              <a:buFont typeface="Courier New" pitchFamily="49"/>
              <a:buChar char="o"/>
            </a:pPr>
            <a:endParaRPr lang="nl-BE" sz="1800" dirty="0"/>
          </a:p>
          <a:p>
            <a:endParaRPr lang="nl-BE" sz="200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708280-B180-42E9-9B50-5B26F38002C8}" type="slidenum">
              <a:rPr/>
              <a:t>13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0" indent="-457200">
              <a:buSzPct val="100000"/>
              <a:buAutoNum type="arabicPeriod"/>
            </a:pPr>
            <a:r>
              <a:rPr lang="nl-BE"/>
              <a:t>Voorbereiding (2)</a:t>
            </a:r>
            <a:endParaRPr lang="nl-NL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351336"/>
          </a:xfrm>
        </p:spPr>
        <p:txBody>
          <a:bodyPr/>
          <a:lstStyle/>
          <a:p>
            <a:pPr lvl="0"/>
            <a:r>
              <a:rPr lang="nl-BE" sz="2000" b="1"/>
              <a:t>Handhygiëne:</a:t>
            </a:r>
            <a:r>
              <a:rPr lang="nl-BE" sz="2000"/>
              <a:t> </a:t>
            </a:r>
            <a:endParaRPr lang="nl-NL" sz="2000"/>
          </a:p>
          <a:p>
            <a:pPr marL="800100" lvl="1" indent="-342900">
              <a:buAutoNum type="arabicPeriod"/>
            </a:pPr>
            <a:r>
              <a:rPr lang="nl-BE"/>
              <a:t>Handen </a:t>
            </a:r>
            <a:r>
              <a:rPr lang="nl-BE" b="1"/>
              <a:t>ontsmetten</a:t>
            </a:r>
            <a:r>
              <a:rPr lang="nl-BE"/>
              <a:t> gedurende 15 sec met handalcohol</a:t>
            </a:r>
            <a:endParaRPr lang="nl-NL"/>
          </a:p>
          <a:p>
            <a:pPr marL="800100" lvl="1" indent="-342900">
              <a:buAutoNum type="arabicPeriod"/>
            </a:pPr>
            <a:r>
              <a:rPr lang="nl-BE"/>
              <a:t>Indien zichtbare bevuiling</a:t>
            </a:r>
            <a:r>
              <a:rPr lang="nl-BE">
                <a:cs typeface="Calibri"/>
              </a:rPr>
              <a:t>: handen wassen met water en zeep vooraleer te ontsmetten met handalcohol</a:t>
            </a:r>
          </a:p>
          <a:p>
            <a:pPr lvl="0"/>
            <a:endParaRPr lang="nl-BE" sz="2000"/>
          </a:p>
          <a:p>
            <a:pPr lvl="0"/>
            <a:r>
              <a:rPr lang="nl-BE" sz="2000"/>
              <a:t>Werk op een </a:t>
            </a:r>
            <a:r>
              <a:rPr lang="nl-BE" sz="2000" b="1"/>
              <a:t>zuiver werkvlak</a:t>
            </a:r>
            <a:r>
              <a:rPr lang="nl-BE" sz="2000"/>
              <a:t>: werkvlak ontsmetten gedurende 15 sec of steriel veld gebruiken</a:t>
            </a:r>
            <a:endParaRPr lang="nl-BE"/>
          </a:p>
          <a:p>
            <a:pPr marL="0" lvl="0" indent="0">
              <a:buNone/>
            </a:pPr>
            <a:endParaRPr lang="nl-BE" sz="200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E0FE95-2D48-49E5-87CE-8A630B1C361B}" type="slidenum">
              <a:rPr/>
              <a:t>14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9" descr="Consortium Thuisverpleging Limburg &amp; Zorggezind lanceren campagne  handhygiëne | Wit-Gele Kruis"/>
          <p:cNvPicPr>
            <a:picLocks noChangeAspect="1"/>
          </p:cNvPicPr>
          <p:nvPr/>
        </p:nvPicPr>
        <p:blipFill>
          <a:blip r:embed="rId2"/>
          <a:srcRect l="21389" r="23056"/>
          <a:stretch>
            <a:fillRect/>
          </a:stretch>
        </p:blipFill>
        <p:spPr>
          <a:xfrm>
            <a:off x="4894627" y="3796625"/>
            <a:ext cx="2412507" cy="24136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 Bereiding en toediening antimicrobiële therapie</a:t>
            </a:r>
            <a:endParaRPr lang="nl-NL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351336"/>
          </a:xfrm>
        </p:spPr>
        <p:txBody>
          <a:bodyPr/>
          <a:lstStyle/>
          <a:p>
            <a:pPr lvl="0"/>
            <a:r>
              <a:rPr lang="nl-BE" sz="2000"/>
              <a:t>Uitsluitend </a:t>
            </a:r>
            <a:r>
              <a:rPr lang="nl-BE" sz="2000" b="1"/>
              <a:t>intraveneuze toediening</a:t>
            </a:r>
            <a:endParaRPr lang="en-US" sz="2000"/>
          </a:p>
          <a:p>
            <a:pPr lvl="0"/>
            <a:endParaRPr lang="nl-BE" sz="2000"/>
          </a:p>
          <a:p>
            <a:pPr lvl="0"/>
            <a:r>
              <a:rPr lang="nl-BE" sz="2000"/>
              <a:t>Afhankelijk van antimicrobieel geneesmiddel:</a:t>
            </a:r>
            <a:endParaRPr lang="en-US" sz="2000"/>
          </a:p>
          <a:p>
            <a:pPr marL="800100" lvl="1" indent="-342900">
              <a:buAutoNum type="arabicPeriod"/>
            </a:pPr>
            <a:r>
              <a:rPr lang="nl-BE" sz="1800"/>
              <a:t>Via korte infusie (IV infuus)</a:t>
            </a:r>
          </a:p>
          <a:p>
            <a:pPr marL="800100" lvl="1" indent="-342900">
              <a:buAutoNum type="arabicPeriod"/>
            </a:pPr>
            <a:r>
              <a:rPr lang="nl-BE" sz="1800"/>
              <a:t>Via bolus (IV bolus)</a:t>
            </a:r>
          </a:p>
          <a:p>
            <a:pPr marL="800100" lvl="1" indent="-342900">
              <a:buAutoNum type="arabicPeriod"/>
            </a:pPr>
            <a:r>
              <a:rPr lang="nl-BE" sz="1800"/>
              <a:t>Via verlengde of continue toediening (continu infuus)</a:t>
            </a:r>
          </a:p>
          <a:p>
            <a:pPr marL="914400" lvl="1" indent="-457200">
              <a:buAutoNum type="arabicPeriod"/>
            </a:pPr>
            <a:endParaRPr lang="nl-BE"/>
          </a:p>
          <a:p>
            <a:pPr lvl="0"/>
            <a:r>
              <a:rPr lang="nl-BE" sz="2000"/>
              <a:t>Steeds </a:t>
            </a:r>
            <a:r>
              <a:rPr lang="nl-BE" sz="2000" b="1"/>
              <a:t>volgens voorschrift en toedieningsfiche ziekenhuis</a:t>
            </a:r>
            <a:endParaRPr lang="en-US" sz="2000"/>
          </a:p>
          <a:p>
            <a:pPr lvl="0"/>
            <a:endParaRPr lang="nl-BE" sz="2000"/>
          </a:p>
          <a:p>
            <a:pPr lvl="0"/>
            <a:r>
              <a:rPr lang="nl-BE" sz="2000"/>
              <a:t>Aantal toedieningen per dag ~ antimicrobieel geneesmiddel (in praktijk: max. 3x/d)</a:t>
            </a:r>
          </a:p>
          <a:p>
            <a:pPr lvl="0"/>
            <a:endParaRPr lang="nl-BE" sz="2000"/>
          </a:p>
          <a:p>
            <a:pPr marL="0" lvl="0" indent="0">
              <a:buNone/>
            </a:pPr>
            <a:endParaRPr lang="nl-BE" sz="200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4F092B-1094-4214-A0BF-FE198F7D37C6}" type="slidenum">
              <a:rPr/>
              <a:t>15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9" descr="Afbeelding met diagram, schermopname, ontwerp, lijn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483" y="4205819"/>
            <a:ext cx="1893585" cy="18781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2.1. IV-infuus </a:t>
            </a:r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1158843" cy="4764993"/>
          </a:xfrm>
        </p:spPr>
        <p:txBody>
          <a:bodyPr>
            <a:noAutofit/>
          </a:bodyPr>
          <a:lstStyle/>
          <a:p>
            <a:pPr lvl="0"/>
            <a:r>
              <a:rPr lang="nl-BE" sz="1800" b="1"/>
              <a:t>Oplossen</a:t>
            </a:r>
            <a:r>
              <a:rPr lang="nl-BE" sz="1800"/>
              <a:t> medicatie</a:t>
            </a:r>
            <a:endParaRPr lang="nl-NL" sz="1800"/>
          </a:p>
          <a:p>
            <a:pPr lvl="0"/>
            <a:r>
              <a:rPr lang="nl-BE" sz="1800"/>
              <a:t>Toevoegen benodigd volume medicatie aan </a:t>
            </a:r>
            <a:r>
              <a:rPr lang="nl-BE" sz="1800" b="1"/>
              <a:t>infuuszak </a:t>
            </a:r>
          </a:p>
          <a:p>
            <a:pPr lvl="0"/>
            <a:r>
              <a:rPr lang="nl-BE" sz="1800"/>
              <a:t>Bevestigen </a:t>
            </a:r>
            <a:r>
              <a:rPr lang="nl-BE" sz="1800" b="1"/>
              <a:t>infuusleiding (met rolklem)</a:t>
            </a:r>
            <a:r>
              <a:rPr lang="nl-BE" sz="1800"/>
              <a:t> aan infuuszak</a:t>
            </a:r>
          </a:p>
          <a:p>
            <a:pPr lvl="0"/>
            <a:r>
              <a:rPr lang="nl-BE" sz="1800" b="1"/>
              <a:t>Spoelen katheter </a:t>
            </a:r>
            <a:r>
              <a:rPr lang="nl-BE" sz="1800"/>
              <a:t>voor toediening</a:t>
            </a:r>
          </a:p>
          <a:p>
            <a:pPr lvl="0"/>
            <a:r>
              <a:rPr lang="nl-BE" sz="1800" b="1"/>
              <a:t>Toedienen </a:t>
            </a:r>
            <a:r>
              <a:rPr lang="nl-BE" sz="1800"/>
              <a:t>antibioticum via infuusleiding over X aantal minuten</a:t>
            </a:r>
            <a:endParaRPr lang="en-US" sz="1800"/>
          </a:p>
          <a:p>
            <a:pPr lvl="1">
              <a:buFont typeface="Courier New" pitchFamily="49"/>
              <a:buChar char="o"/>
            </a:pPr>
            <a:r>
              <a:rPr lang="nl-BE" sz="1600"/>
              <a:t>Inloopsnelheid afhankelijk van type antimicrobieel middel; volgens voorschrift en toedieningsfiche</a:t>
            </a:r>
            <a:endParaRPr lang="en-US" sz="1600"/>
          </a:p>
          <a:p>
            <a:pPr lvl="1">
              <a:buFont typeface="Courier New" pitchFamily="49"/>
              <a:buChar char="o"/>
            </a:pPr>
            <a:r>
              <a:rPr lang="nl-BE" sz="1600"/>
              <a:t>Meestal: 15 / 30 minuten</a:t>
            </a:r>
            <a:endParaRPr lang="en-US" sz="1600"/>
          </a:p>
          <a:p>
            <a:pPr lvl="1">
              <a:buFont typeface="Courier New" pitchFamily="49"/>
              <a:buChar char="o"/>
            </a:pPr>
            <a:r>
              <a:rPr lang="nl-BE" sz="1600"/>
              <a:t>Uitzonderingen: amfotericine B (2u), amikacine (60min), anidulafungine (90min), </a:t>
            </a:r>
            <a:br>
              <a:rPr lang="nl-BE" sz="1600"/>
            </a:br>
            <a:r>
              <a:rPr lang="nl-BE" sz="1600"/>
              <a:t>caspofungine (60min), ...</a:t>
            </a:r>
          </a:p>
          <a:p>
            <a:pPr lvl="0"/>
            <a:r>
              <a:rPr lang="nl-BE" sz="1800" b="1"/>
              <a:t>Naspoelen infuusleiding </a:t>
            </a:r>
            <a:r>
              <a:rPr lang="nl-BE" sz="1800"/>
              <a:t>(wordt aanbevolen, niet elk ziekenhuis voorziet dit)</a:t>
            </a:r>
            <a:endParaRPr lang="en-US" sz="1800"/>
          </a:p>
          <a:p>
            <a:pPr lvl="1">
              <a:buFont typeface="Courier New" pitchFamily="49"/>
              <a:buChar char="o"/>
            </a:pPr>
            <a:r>
              <a:rPr lang="en-US" sz="1600"/>
              <a:t>Reden: er blijft een belangrijk volume van de oplossing achter in de infuusleiding</a:t>
            </a:r>
          </a:p>
          <a:p>
            <a:pPr lvl="0"/>
            <a:r>
              <a:rPr lang="nl-BE" sz="1800" b="1"/>
              <a:t>Spoelen + afsluiten katheter</a:t>
            </a:r>
          </a:p>
          <a:p>
            <a:pPr lvl="0"/>
            <a:endParaRPr lang="nl-BE" sz="1800"/>
          </a:p>
          <a:p>
            <a:pPr marL="0" lvl="0" indent="0">
              <a:buNone/>
            </a:pPr>
            <a:r>
              <a:rPr lang="nl-BE" sz="1800" i="1"/>
              <a:t>Zie specifieke toedieningsfiche van het antimicrobieel geneesmiddel</a:t>
            </a:r>
            <a:endParaRPr lang="en-US" sz="1800" i="1"/>
          </a:p>
          <a:p>
            <a:pPr lvl="0"/>
            <a:endParaRPr lang="nl-BE" sz="1800"/>
          </a:p>
          <a:p>
            <a:pPr lvl="0"/>
            <a:endParaRPr lang="nl-BE" sz="1800"/>
          </a:p>
          <a:p>
            <a:pPr marL="0" lvl="0" indent="0">
              <a:buNone/>
            </a:pPr>
            <a:endParaRPr lang="nl-BE" sz="1800"/>
          </a:p>
        </p:txBody>
      </p:sp>
      <p:sp>
        <p:nvSpPr>
          <p:cNvPr id="5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EE59B1-E188-4BF9-BB22-E52B4AE9BD31}" type="slidenum">
              <a:rPr/>
              <a:t>16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2.2. IV-bolus 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351336"/>
          </a:xfrm>
        </p:spPr>
        <p:txBody>
          <a:bodyPr/>
          <a:lstStyle/>
          <a:p>
            <a:pPr lvl="0"/>
            <a:r>
              <a:rPr lang="nl-BE" sz="1800" b="1"/>
              <a:t>Oplossen</a:t>
            </a:r>
            <a:r>
              <a:rPr lang="nl-BE" sz="1800"/>
              <a:t> medicatie</a:t>
            </a:r>
            <a:endParaRPr lang="nl-NL" sz="1800"/>
          </a:p>
          <a:p>
            <a:pPr lvl="0"/>
            <a:r>
              <a:rPr lang="nl-BE" sz="1800"/>
              <a:t>Optrekken benodigd volume medicatie in </a:t>
            </a:r>
            <a:r>
              <a:rPr lang="nl-BE" sz="1800" b="1"/>
              <a:t>spuit  </a:t>
            </a:r>
            <a:endParaRPr lang="en-US" sz="1800" b="1"/>
          </a:p>
          <a:p>
            <a:pPr lvl="0"/>
            <a:r>
              <a:rPr lang="nl-BE" sz="1800" b="1"/>
              <a:t>Spoelen katheter </a:t>
            </a:r>
            <a:r>
              <a:rPr lang="nl-BE" sz="1800"/>
              <a:t>voor toediening</a:t>
            </a:r>
            <a:endParaRPr lang="en-US" sz="1800"/>
          </a:p>
          <a:p>
            <a:pPr lvl="0"/>
            <a:r>
              <a:rPr lang="nl-BE" sz="1800"/>
              <a:t>Toedienen over </a:t>
            </a:r>
            <a:r>
              <a:rPr lang="nl-BE" sz="1800" b="1"/>
              <a:t>3-5 minuten</a:t>
            </a:r>
            <a:endParaRPr lang="en-US" sz="1800" b="1"/>
          </a:p>
          <a:p>
            <a:pPr lvl="0"/>
            <a:r>
              <a:rPr lang="nl-BE" sz="1800" b="1"/>
              <a:t>Spoelen + afsluiten katheter</a:t>
            </a:r>
          </a:p>
          <a:p>
            <a:pPr marL="0" lvl="0" indent="0">
              <a:buNone/>
            </a:pPr>
            <a:endParaRPr lang="nl-BE" sz="2000"/>
          </a:p>
          <a:p>
            <a:pPr lvl="0"/>
            <a:endParaRPr lang="nl-BE" sz="2000"/>
          </a:p>
          <a:p>
            <a:pPr marL="0" lvl="0" indent="0">
              <a:buNone/>
            </a:pPr>
            <a:r>
              <a:rPr lang="nl-BE" sz="1800" i="1"/>
              <a:t>Zie specifieke toedieningsfiche van het antimicrobieel geneesmiddel</a:t>
            </a:r>
            <a:endParaRPr lang="en-US" sz="1800" i="1"/>
          </a:p>
          <a:p>
            <a:pPr lvl="0"/>
            <a:endParaRPr lang="nl-BE" sz="2000"/>
          </a:p>
          <a:p>
            <a:pPr lvl="0"/>
            <a:endParaRPr lang="nl-BE" sz="2000"/>
          </a:p>
          <a:p>
            <a:pPr marL="0" lvl="0" indent="0">
              <a:buNone/>
            </a:pPr>
            <a:endParaRPr lang="nl-BE" sz="200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2F9B75-B05E-47E1-A072-F9135FDD2AC7}" type="slidenum">
              <a:rPr/>
              <a:t>17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6" descr="Afbeelding met persoon, nagel, Medische apparatuur, medisch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689" y="2007455"/>
            <a:ext cx="2706532" cy="40409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2.3. Continu infuus – achtergrond (1)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351336"/>
          </a:xfrm>
        </p:spPr>
        <p:txBody>
          <a:bodyPr/>
          <a:lstStyle/>
          <a:p>
            <a:pPr lvl="0"/>
            <a:r>
              <a:rPr lang="nl-BE" sz="2000" b="1"/>
              <a:t>Voordelen</a:t>
            </a:r>
            <a:r>
              <a:rPr lang="nl-BE" sz="2000"/>
              <a:t>:</a:t>
            </a:r>
            <a:endParaRPr lang="en-US" sz="2000"/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800"/>
              <a:t>Minder toedieningen per dag </a:t>
            </a:r>
            <a:endParaRPr lang="en-US" sz="1800"/>
          </a:p>
          <a:p>
            <a:pPr lvl="2">
              <a:spcAft>
                <a:spcPts val="500"/>
              </a:spcAft>
              <a:buFont typeface="Wingdings" pitchFamily="2"/>
              <a:buChar char="§"/>
            </a:pPr>
            <a:r>
              <a:rPr lang="nl-BE" sz="1600"/>
              <a:t>Minder arbeidsintensief voor thuisverpleging</a:t>
            </a:r>
            <a:endParaRPr lang="en-US" sz="1600"/>
          </a:p>
          <a:p>
            <a:pPr lvl="2">
              <a:spcAft>
                <a:spcPts val="500"/>
              </a:spcAft>
              <a:buFont typeface="Wingdings" pitchFamily="2"/>
              <a:buChar char="§"/>
            </a:pPr>
            <a:r>
              <a:rPr lang="nl-BE" sz="1600"/>
              <a:t>Meer comfort voor patiënt </a:t>
            </a:r>
            <a:r>
              <a:rPr lang="nl-BE" sz="1600">
                <a:latin typeface="Wingdings" pitchFamily="2"/>
              </a:rPr>
              <a:t></a:t>
            </a:r>
            <a:r>
              <a:rPr lang="nl-BE" sz="1600"/>
              <a:t> grotere tevredenheid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800"/>
              <a:t>Maakt bredere therapiekeuze mogelijk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800"/>
              <a:t>Optimalisatie van antimicrobiële therapie: gewenste bloedspiegels worden sneller behaald en behouden</a:t>
            </a:r>
            <a:endParaRPr lang="en-US" sz="1800"/>
          </a:p>
          <a:p>
            <a:pPr lvl="0"/>
            <a:endParaRPr lang="nl-BE" sz="2000"/>
          </a:p>
          <a:p>
            <a:pPr lvl="0"/>
            <a:endParaRPr lang="nl-BE" sz="2000"/>
          </a:p>
          <a:p>
            <a:pPr lvl="0"/>
            <a:endParaRPr lang="nl-BE" sz="2000"/>
          </a:p>
          <a:p>
            <a:pPr marL="0" lvl="0" indent="0">
              <a:buNone/>
            </a:pPr>
            <a:endParaRPr lang="nl-BE" sz="200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6B842D-F52B-4158-8769-A12F811D0522}" type="slidenum">
              <a:rPr/>
              <a:t>18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Afbeelding met Medische apparatuur, fles, overdekt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05" y="3694953"/>
            <a:ext cx="2286000" cy="25175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2.3. Continu infuus – achtergrond (2)</a:t>
            </a:r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9669569" cy="435133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BE" sz="2000" dirty="0"/>
              <a:t>Meest gebruikte materialen voor continue toediening: </a:t>
            </a:r>
            <a:r>
              <a:rPr lang="nl-BE" sz="2000" b="1" dirty="0"/>
              <a:t>elastomeerpomp met vast inloopvolume</a:t>
            </a:r>
            <a:endParaRPr lang="en-US" sz="2000" b="1" dirty="0"/>
          </a:p>
          <a:p>
            <a:pPr lvl="1">
              <a:lnSpc>
                <a:spcPct val="100000"/>
              </a:lnSpc>
              <a:buFont typeface="Courier New" pitchFamily="49"/>
              <a:buChar char="o"/>
            </a:pPr>
            <a:r>
              <a:rPr lang="nl-BE" sz="1600" dirty="0"/>
              <a:t>Mechanische pomp aangedreven door </a:t>
            </a:r>
            <a:r>
              <a:rPr lang="nl-BE" sz="1600" b="1" dirty="0"/>
              <a:t>lichaamstemperatuur</a:t>
            </a:r>
            <a:r>
              <a:rPr lang="nl-BE" sz="1600" dirty="0"/>
              <a:t> </a:t>
            </a:r>
          </a:p>
          <a:p>
            <a:pPr lvl="1">
              <a:lnSpc>
                <a:spcPct val="100000"/>
              </a:lnSpc>
              <a:buFont typeface="Courier New" pitchFamily="49"/>
              <a:buChar char="o"/>
            </a:pPr>
            <a:r>
              <a:rPr lang="nl-BE" sz="1600" b="1" dirty="0"/>
              <a:t>Debietregelaar = temperatuursensor </a:t>
            </a:r>
            <a:r>
              <a:rPr lang="nl-BE" sz="1600" dirty="0">
                <a:latin typeface="Wingdings" pitchFamily="2"/>
              </a:rPr>
              <a:t></a:t>
            </a:r>
            <a:r>
              <a:rPr lang="nl-BE" sz="1600" dirty="0"/>
              <a:t> vaste flow van zodra debietregelaar tegen huid wordt bevestigd</a:t>
            </a:r>
          </a:p>
          <a:p>
            <a:pPr lvl="0">
              <a:lnSpc>
                <a:spcPct val="100000"/>
              </a:lnSpc>
            </a:pPr>
            <a:endParaRPr lang="nl-BE" sz="2000" dirty="0"/>
          </a:p>
          <a:p>
            <a:pPr lvl="0">
              <a:lnSpc>
                <a:spcPct val="100000"/>
              </a:lnSpc>
            </a:pPr>
            <a:r>
              <a:rPr lang="nl-BE" sz="2000" dirty="0">
                <a:solidFill>
                  <a:srgbClr val="C00000"/>
                </a:solidFill>
              </a:rPr>
              <a:t>MAAR temperatuur van oplossingen in pompje kan stijgen tot </a:t>
            </a:r>
            <a:r>
              <a:rPr lang="nl-BE" sz="2000" b="1" dirty="0">
                <a:solidFill>
                  <a:srgbClr val="C00000"/>
                </a:solidFill>
              </a:rPr>
              <a:t>&gt; 30°C*</a:t>
            </a:r>
            <a:endParaRPr lang="nl-BE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Courier New" pitchFamily="49"/>
              <a:buChar char="o"/>
            </a:pPr>
            <a:r>
              <a:rPr lang="nl-BE" sz="1600" dirty="0"/>
              <a:t>Mogelijkheid tot toediening via elastomeerpomp is daarom </a:t>
            </a:r>
            <a:r>
              <a:rPr lang="nl-BE" sz="1600" b="1" dirty="0"/>
              <a:t>afhankelijk van de stabiliteit van het antimicrobieel middel op T &gt; 30°C</a:t>
            </a:r>
            <a:endParaRPr lang="nl-BE" sz="1600" dirty="0"/>
          </a:p>
          <a:p>
            <a:pPr marL="914400" lvl="2" indent="0">
              <a:lnSpc>
                <a:spcPct val="100000"/>
              </a:lnSpc>
              <a:buNone/>
            </a:pPr>
            <a:r>
              <a:rPr lang="nl-BE" sz="1600" dirty="0">
                <a:latin typeface="Wingdings" pitchFamily="2"/>
              </a:rPr>
              <a:t></a:t>
            </a:r>
            <a:r>
              <a:rPr lang="nl-BE" sz="1600" dirty="0"/>
              <a:t> Niet mogelijk voor alle antimicrobiële geneesmiddelen</a:t>
            </a:r>
          </a:p>
          <a:p>
            <a:pPr lvl="0"/>
            <a:endParaRPr lang="nl-BE" sz="2000" dirty="0"/>
          </a:p>
          <a:p>
            <a:pPr lvl="0"/>
            <a:endParaRPr lang="nl-BE" sz="2000" dirty="0"/>
          </a:p>
          <a:p>
            <a:pPr lvl="0"/>
            <a:endParaRPr lang="nl-BE" sz="2000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5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312CDF-298F-4319-A97A-20BAA8A0F0DC}" type="slidenum">
              <a:rPr/>
              <a:t>19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6" name="Tekstvak 9"/>
          <p:cNvSpPr txBox="1"/>
          <p:nvPr/>
        </p:nvSpPr>
        <p:spPr>
          <a:xfrm>
            <a:off x="303973" y="6453295"/>
            <a:ext cx="1028293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*Voumard R. et al. J Antimicrob Chemother 2017</a:t>
            </a:r>
            <a:endParaRPr lang="nl-NL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003792" cy="2852735"/>
          </a:xfrm>
        </p:spPr>
        <p:txBody>
          <a:bodyPr/>
          <a:lstStyle/>
          <a:p>
            <a:pPr lvl="0"/>
            <a:r>
              <a:rPr lang="nl-BE" dirty="0"/>
              <a:t>Deel 1: Wat is OPAT en wie komt in aanmerking?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2.3. Continu infuus – achtergrond (3)</a:t>
            </a:r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08806A-2DB0-4CFE-BCB6-328EF0875784}" type="slidenum">
              <a:rPr/>
              <a:t>20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4" name="Tekstvak 9"/>
          <p:cNvSpPr txBox="1"/>
          <p:nvPr/>
        </p:nvSpPr>
        <p:spPr>
          <a:xfrm>
            <a:off x="303973" y="6453295"/>
            <a:ext cx="1028293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*Voumard R. et al. J Antimicrob Chemother 2017</a:t>
            </a:r>
            <a:endParaRPr lang="nl-NL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Tijdelijke aanduiding voor inhoud 7" descr="Afbeelding met tekst&#10;&#10;Automatisch gegenereerde beschrijvin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1259348" y="1276182"/>
            <a:ext cx="5338806" cy="4918786"/>
          </a:xfrm>
        </p:spPr>
      </p:pic>
      <p:sp>
        <p:nvSpPr>
          <p:cNvPr id="6" name="Tekstvak 2"/>
          <p:cNvSpPr txBox="1"/>
          <p:nvPr/>
        </p:nvSpPr>
        <p:spPr>
          <a:xfrm>
            <a:off x="7208324" y="2771893"/>
            <a:ext cx="4293912" cy="1697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Ballon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in de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Infusor</a:t>
            </a:r>
            <a:r>
              <a:rPr lang="en-US" sz="1600" b="0" i="0" u="none" strike="noStrike" kern="1200" cap="none" spc="0" baseline="30000" dirty="0">
                <a:solidFill>
                  <a:srgbClr val="000000"/>
                </a:solidFill>
                <a:uFillTx/>
                <a:latin typeface="Verdana"/>
                <a:ea typeface="Verdana"/>
              </a:rPr>
              <a:t>®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wordt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 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gevuld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met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</a:rPr>
              <a:t>oplossing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</a:rPr>
              <a:t> van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</a:rPr>
              <a:t>antimicrobieel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</a:rPr>
              <a:t>geneesmiddel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Vanaf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dat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de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Infusor</a:t>
            </a:r>
            <a:r>
              <a:rPr lang="en-US" sz="1600" b="0" i="0" u="none" strike="noStrike" kern="1200" cap="none" spc="0" baseline="30000" dirty="0">
                <a:solidFill>
                  <a:srgbClr val="000000"/>
                </a:solidFill>
                <a:uFillTx/>
                <a:latin typeface="Verdana"/>
                <a:ea typeface="Verdana"/>
              </a:rPr>
              <a:t>®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aangesloten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wordt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op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katheter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,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zal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de 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ballon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langzaam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leeglopen</a:t>
            </a:r>
            <a:endParaRPr lang="en-US" sz="1600" b="0" i="0" u="none" strike="noStrike" kern="1200" cap="none" spc="0" baseline="0" dirty="0" err="1">
              <a:solidFill>
                <a:srgbClr val="000000"/>
              </a:solidFill>
              <a:uFillTx/>
              <a:latin typeface="Verdana"/>
              <a:ea typeface="Verdana"/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2.3. Continu infuus – praktisch (1)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351336"/>
          </a:xfrm>
        </p:spPr>
        <p:txBody>
          <a:bodyPr/>
          <a:lstStyle/>
          <a:p>
            <a:pPr lvl="0"/>
            <a:r>
              <a:rPr lang="nl-BE" sz="1800" b="1" dirty="0"/>
              <a:t>Oplossen</a:t>
            </a:r>
            <a:r>
              <a:rPr lang="nl-BE" sz="1800" dirty="0"/>
              <a:t> medicatie</a:t>
            </a:r>
            <a:endParaRPr lang="nl-NL" sz="1800" dirty="0"/>
          </a:p>
          <a:p>
            <a:pPr lvl="0"/>
            <a:r>
              <a:rPr lang="nl-BE" sz="1800" dirty="0"/>
              <a:t>Optrekken benodigd volume medicatie uit flacon in een spuit</a:t>
            </a:r>
          </a:p>
          <a:p>
            <a:pPr lvl="0"/>
            <a:r>
              <a:rPr lang="nl-BE" sz="1800" dirty="0"/>
              <a:t>Toevoegen medicatie aan </a:t>
            </a:r>
            <a:r>
              <a:rPr lang="nl-BE" sz="1800" b="1" dirty="0"/>
              <a:t>elastomeerpomp (bijv. </a:t>
            </a:r>
            <a:r>
              <a:rPr lang="nl-BE" sz="1800" b="1" dirty="0" err="1"/>
              <a:t>Infusor</a:t>
            </a:r>
            <a:r>
              <a:rPr lang="nl-BE" sz="1800" b="1" baseline="30000" dirty="0"/>
              <a:t>®</a:t>
            </a:r>
            <a:r>
              <a:rPr lang="nl-BE" sz="1800" b="1" dirty="0"/>
              <a:t> (Baxter)): </a:t>
            </a:r>
            <a:r>
              <a:rPr lang="nl-BE" sz="1800" dirty="0"/>
              <a:t> </a:t>
            </a:r>
          </a:p>
          <a:p>
            <a:pPr lvl="1">
              <a:buFont typeface="Courier New" pitchFamily="49"/>
              <a:buChar char="o"/>
            </a:pPr>
            <a:r>
              <a:rPr lang="nl-BE" sz="1600" dirty="0"/>
              <a:t>Verwijderen beschermdop van vulpoort </a:t>
            </a:r>
          </a:p>
          <a:p>
            <a:pPr lvl="1">
              <a:buFont typeface="Courier New" pitchFamily="49"/>
              <a:buChar char="o"/>
            </a:pPr>
            <a:endParaRPr lang="nl-BE" sz="1600" dirty="0"/>
          </a:p>
          <a:p>
            <a:pPr lvl="1">
              <a:buFont typeface="Courier New" pitchFamily="49"/>
              <a:buChar char="o"/>
            </a:pPr>
            <a:endParaRPr lang="nl-BE" sz="1600" dirty="0"/>
          </a:p>
          <a:p>
            <a:pPr lvl="1">
              <a:buFont typeface="Courier New" pitchFamily="49"/>
              <a:buChar char="o"/>
            </a:pPr>
            <a:endParaRPr lang="nl-BE" sz="1600" dirty="0"/>
          </a:p>
          <a:p>
            <a:pPr lvl="1">
              <a:buFont typeface="Courier New" pitchFamily="49"/>
              <a:buChar char="o"/>
            </a:pPr>
            <a:endParaRPr lang="nl-BE" sz="1600" dirty="0"/>
          </a:p>
          <a:p>
            <a:pPr lvl="1">
              <a:buFont typeface="Courier New" pitchFamily="49"/>
              <a:buChar char="o"/>
            </a:pPr>
            <a:endParaRPr lang="nl-BE" sz="1600" dirty="0"/>
          </a:p>
          <a:p>
            <a:pPr lvl="1">
              <a:buFont typeface="Courier New" pitchFamily="49"/>
              <a:buChar char="o"/>
            </a:pPr>
            <a:r>
              <a:rPr lang="nl-BE" sz="1600" dirty="0"/>
              <a:t>Top van de spuit op de vulpoort plaatsen en met kwartslag vastdraaien (Luer Lock)</a:t>
            </a:r>
          </a:p>
          <a:p>
            <a:pPr lvl="1">
              <a:buFont typeface="Courier New" pitchFamily="49"/>
              <a:buChar char="o"/>
            </a:pPr>
            <a:r>
              <a:rPr lang="nl-BE" sz="1600" dirty="0"/>
              <a:t>Vullen ballon van elastomeerpomp met medicatie</a:t>
            </a:r>
            <a:endParaRPr lang="nl-BE" dirty="0"/>
          </a:p>
          <a:p>
            <a:pPr marL="0" lvl="0" indent="0">
              <a:buNone/>
            </a:pPr>
            <a:endParaRPr lang="nl-BE" sz="1800" i="1" dirty="0"/>
          </a:p>
          <a:p>
            <a:pPr lvl="0"/>
            <a:endParaRPr lang="nl-BE" sz="2000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0D5A0E-73F0-41F0-92EC-68CEC95D2440}" type="slidenum">
              <a:rPr/>
              <a:t>21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5" descr="Afbeelding met Medische apparatuur, Laboratoriumapparatuur, medisch, gezondheidszorg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78" y="2451533"/>
            <a:ext cx="3016651" cy="16147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7" descr="Afbeelding met schets, tekening, tekenfilm, clipart&#10;&#10;Automatisch gegenereerde beschrijv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488" y="2750204"/>
            <a:ext cx="2220126" cy="12660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9" descr="Afbeelding met gloeilamp, Spaarlamp, Gloeilamp&#10;&#10;Automatisch gegenereerde beschrijving"/>
          <p:cNvPicPr>
            <a:picLocks noChangeAspect="1"/>
          </p:cNvPicPr>
          <p:nvPr/>
        </p:nvPicPr>
        <p:blipFill>
          <a:blip r:embed="rId4"/>
          <a:srcRect t="5217" r="330"/>
          <a:stretch>
            <a:fillRect/>
          </a:stretch>
        </p:blipFill>
        <p:spPr>
          <a:xfrm>
            <a:off x="5932005" y="4869582"/>
            <a:ext cx="3280309" cy="11865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11" descr="Afbeelding met schets, tekening, tekenfilm, kunst&#10;&#10;Automatisch gegenereerde beschrijv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261" y="4706297"/>
            <a:ext cx="2150248" cy="1230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2.3. Continu infuus – praktisch (2)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70237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</a:pPr>
            <a:r>
              <a:rPr lang="nl-BE" sz="2000" b="1" dirty="0"/>
              <a:t>Aanlengen elastomeerpomp met infuusvloeistof: </a:t>
            </a:r>
            <a:r>
              <a:rPr lang="nl-BE" sz="2000" dirty="0"/>
              <a:t> </a:t>
            </a:r>
            <a:endParaRPr lang="nl-NL" sz="2000" dirty="0"/>
          </a:p>
          <a:p>
            <a:pPr lvl="1">
              <a:lnSpc>
                <a:spcPct val="110000"/>
              </a:lnSpc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Totaalvolume afhankelijk van type antimicrobieel middel, duur toediening en gebruikte elastomeerpomp; volgens voorschrift en toedieningsfiche</a:t>
            </a:r>
            <a:endParaRPr lang="en-US" sz="1600" dirty="0"/>
          </a:p>
          <a:p>
            <a:pPr lvl="1">
              <a:lnSpc>
                <a:spcPct val="80000"/>
              </a:lnSpc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Meestal: totaalvolume = 264 </a:t>
            </a:r>
            <a:r>
              <a:rPr lang="nl-BE" sz="1600" dirty="0" err="1"/>
              <a:t>mL</a:t>
            </a:r>
            <a:endParaRPr lang="nl-BE" sz="1600" dirty="0"/>
          </a:p>
          <a:p>
            <a:pPr lvl="1">
              <a:lnSpc>
                <a:spcPct val="80000"/>
              </a:lnSpc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Plaats de beschermdop (of nieuw oranje afsluitdopje) terug op de vulpoort </a:t>
            </a:r>
            <a:endParaRPr lang="en-US" sz="1600" dirty="0"/>
          </a:p>
          <a:p>
            <a:pPr lvl="0">
              <a:lnSpc>
                <a:spcPct val="110000"/>
              </a:lnSpc>
            </a:pPr>
            <a:r>
              <a:rPr lang="nl-BE" sz="2000" b="1" dirty="0"/>
              <a:t>Purgeren leiding</a:t>
            </a:r>
            <a:r>
              <a:rPr lang="nl-BE" sz="2000" dirty="0"/>
              <a:t> van elastomeerpomp</a:t>
            </a:r>
          </a:p>
          <a:p>
            <a:pPr lvl="1">
              <a:lnSpc>
                <a:spcPct val="110000"/>
              </a:lnSpc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Verwijderen blauwe afsluitdopje van de leiding </a:t>
            </a:r>
          </a:p>
          <a:p>
            <a:pPr lvl="1">
              <a:lnSpc>
                <a:spcPct val="110000"/>
              </a:lnSpc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Snelheidsregelaar (uiteinde van leiding) tussen 2 vingers houden </a:t>
            </a:r>
            <a:r>
              <a:rPr lang="nl-BE" sz="1600" dirty="0">
                <a:latin typeface="Wingdings" pitchFamily="2"/>
              </a:rPr>
              <a:t></a:t>
            </a:r>
            <a:r>
              <a:rPr lang="nl-BE" sz="1600" dirty="0"/>
              <a:t> leiding zal zich vanzelf vullen van zodra snelheidsregelaar op lichaamstemperatuur </a:t>
            </a:r>
          </a:p>
          <a:p>
            <a:pPr lvl="1">
              <a:lnSpc>
                <a:spcPct val="110000"/>
              </a:lnSpc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Blauwe afsluitdop terug op de leiding draaien</a:t>
            </a:r>
          </a:p>
          <a:p>
            <a:pPr lvl="1">
              <a:lnSpc>
                <a:spcPct val="80000"/>
              </a:lnSpc>
            </a:pPr>
            <a:endParaRPr lang="nl-BE" sz="1600" dirty="0"/>
          </a:p>
          <a:p>
            <a:pPr marL="800100" lvl="1" indent="-342900">
              <a:lnSpc>
                <a:spcPct val="80000"/>
              </a:lnSpc>
            </a:pPr>
            <a:endParaRPr lang="nl-BE" sz="1800" dirty="0"/>
          </a:p>
          <a:p>
            <a:pPr marL="800100" lvl="1" indent="-342900">
              <a:lnSpc>
                <a:spcPct val="80000"/>
              </a:lnSpc>
            </a:pPr>
            <a:endParaRPr lang="nl-BE" sz="1800" dirty="0"/>
          </a:p>
          <a:p>
            <a:pPr marL="800100" lvl="1" indent="-342900">
              <a:lnSpc>
                <a:spcPct val="80000"/>
              </a:lnSpc>
            </a:pPr>
            <a:endParaRPr lang="nl-BE" sz="1800" dirty="0"/>
          </a:p>
          <a:p>
            <a:pPr marL="800100" lvl="1" indent="-342900">
              <a:lnSpc>
                <a:spcPct val="80000"/>
              </a:lnSpc>
            </a:pPr>
            <a:endParaRPr lang="nl-BE" sz="1800" dirty="0"/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i="1" dirty="0"/>
              <a:t>Zie specifieke toedieningsfiche van het antimicrobieel geneesmiddel</a:t>
            </a:r>
            <a:endParaRPr lang="nl-BE" sz="2200" dirty="0"/>
          </a:p>
          <a:p>
            <a:pPr lvl="1">
              <a:lnSpc>
                <a:spcPct val="80000"/>
              </a:lnSpc>
            </a:pPr>
            <a:endParaRPr lang="nl-BE" sz="1800" dirty="0"/>
          </a:p>
          <a:p>
            <a:pPr lvl="1">
              <a:lnSpc>
                <a:spcPct val="80000"/>
              </a:lnSpc>
            </a:pPr>
            <a:endParaRPr lang="nl-BE" sz="1600" dirty="0"/>
          </a:p>
          <a:p>
            <a:pPr marL="0" lvl="0" indent="0">
              <a:lnSpc>
                <a:spcPct val="80000"/>
              </a:lnSpc>
              <a:buNone/>
            </a:pPr>
            <a:endParaRPr lang="nl-BE" sz="1800" i="1" dirty="0"/>
          </a:p>
          <a:p>
            <a:pPr lvl="0">
              <a:lnSpc>
                <a:spcPct val="80000"/>
              </a:lnSpc>
            </a:pPr>
            <a:endParaRPr lang="nl-BE" sz="2000" dirty="0"/>
          </a:p>
          <a:p>
            <a:pPr marL="0" lvl="0" indent="0">
              <a:lnSpc>
                <a:spcPct val="80000"/>
              </a:lnSpc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46FFFA-F26C-4187-85D2-D8AE2A418CE1}" type="slidenum">
              <a:rPr/>
              <a:t>22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6" descr="Afbeelding met Medische apparatuur, Laboratoriumapparatuur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25" y="3946663"/>
            <a:ext cx="3068482" cy="207310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975" y="3425104"/>
            <a:ext cx="4472046" cy="21799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2.3. Continu infuus – praktisch (3) </a:t>
            </a:r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3"/>
            <a:ext cx="10515600" cy="4527225"/>
          </a:xfrm>
        </p:spPr>
        <p:txBody>
          <a:bodyPr>
            <a:normAutofit/>
          </a:bodyPr>
          <a:lstStyle/>
          <a:p>
            <a:pPr lvl="0"/>
            <a:r>
              <a:rPr lang="nl-BE" sz="2000" b="1" dirty="0"/>
              <a:t>Loskoppelen van vorige elastomeerpomp </a:t>
            </a:r>
            <a:r>
              <a:rPr lang="nl-BE" sz="2000" dirty="0"/>
              <a:t>van de katheter</a:t>
            </a:r>
            <a:endParaRPr lang="nl-NL" dirty="0"/>
          </a:p>
          <a:p>
            <a:pPr lvl="0"/>
            <a:r>
              <a:rPr lang="nl-BE" sz="2000" b="1" dirty="0"/>
              <a:t>Spoelen katheter </a:t>
            </a:r>
            <a:r>
              <a:rPr lang="nl-BE" sz="2000" dirty="0"/>
              <a:t>voor toediening</a:t>
            </a:r>
            <a:endParaRPr lang="nl-NL" dirty="0"/>
          </a:p>
          <a:p>
            <a:pPr lvl="0"/>
            <a:r>
              <a:rPr lang="nl-BE" sz="2000" b="1" dirty="0"/>
              <a:t>Toedienen</a:t>
            </a:r>
            <a:r>
              <a:rPr lang="nl-BE" sz="2000" dirty="0"/>
              <a:t> antibioticum </a:t>
            </a:r>
            <a:endParaRPr lang="en-US" sz="2000" dirty="0"/>
          </a:p>
          <a:p>
            <a:pPr lvl="1">
              <a:buFont typeface="Courier New" pitchFamily="49"/>
              <a:buChar char="o"/>
            </a:pPr>
            <a:r>
              <a:rPr lang="nl-BE" sz="1900" b="1" u="sng" dirty="0"/>
              <a:t>Bevestigen snelheidsregelaar op de huid</a:t>
            </a:r>
            <a:r>
              <a:rPr lang="nl-BE" sz="1900" dirty="0"/>
              <a:t>  </a:t>
            </a:r>
          </a:p>
          <a:p>
            <a:pPr lvl="1">
              <a:buFont typeface="Courier New" pitchFamily="49"/>
              <a:buChar char="o"/>
            </a:pPr>
            <a:r>
              <a:rPr lang="nl-BE" sz="1900" dirty="0"/>
              <a:t>Inloopsnelheid </a:t>
            </a:r>
            <a:r>
              <a:rPr lang="nl-BE" sz="1800" dirty="0"/>
              <a:t>afhankelijk van type antimicrobieel geneesmiddel en gebruikte elastomeerpomp; volgens voorschrift en toedieningsfiche</a:t>
            </a:r>
            <a:endParaRPr lang="en-US" sz="1800" dirty="0"/>
          </a:p>
          <a:p>
            <a:pPr lvl="1">
              <a:buFont typeface="Courier New" pitchFamily="49"/>
              <a:buChar char="o"/>
            </a:pPr>
            <a:r>
              <a:rPr lang="nl-BE" sz="1900" dirty="0"/>
              <a:t>Meestal: 24 uur </a:t>
            </a:r>
            <a:endParaRPr lang="en-US" sz="1900" dirty="0"/>
          </a:p>
          <a:p>
            <a:pPr marL="0" lvl="0" indent="0">
              <a:buNone/>
            </a:pPr>
            <a:endParaRPr lang="nl-BE" sz="2000" dirty="0"/>
          </a:p>
          <a:p>
            <a:pPr marL="0" lvl="0" indent="0">
              <a:buNone/>
            </a:pPr>
            <a:endParaRPr lang="nl-BE" sz="2000" dirty="0"/>
          </a:p>
          <a:p>
            <a:pPr lvl="0"/>
            <a:endParaRPr lang="nl-BE" sz="2000" dirty="0"/>
          </a:p>
          <a:p>
            <a:pPr lvl="0"/>
            <a:endParaRPr lang="nl-BE" sz="2000" dirty="0"/>
          </a:p>
          <a:p>
            <a:pPr marL="0" lvl="0" indent="0">
              <a:buNone/>
            </a:pPr>
            <a:r>
              <a:rPr lang="nl-BE" sz="1800" i="1" dirty="0"/>
              <a:t>Zie specifieke toedieningsfiche van het antimicrobieel geneesmiddel</a:t>
            </a:r>
            <a:endParaRPr lang="en-US" sz="1800" i="1" dirty="0"/>
          </a:p>
          <a:p>
            <a:pPr lvl="0"/>
            <a:endParaRPr lang="nl-BE" sz="2000" dirty="0"/>
          </a:p>
          <a:p>
            <a:pPr lvl="0"/>
            <a:endParaRPr lang="nl-BE" sz="2000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5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DFECE6-BBB9-464A-AE73-2AE8A5C6E188}" type="slidenum">
              <a:rPr/>
              <a:t>23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432063" cy="577845"/>
          </a:xfrm>
        </p:spPr>
        <p:txBody>
          <a:bodyPr/>
          <a:lstStyle/>
          <a:p>
            <a:pPr lvl="0"/>
            <a:r>
              <a:rPr lang="nl-BE"/>
              <a:t>3. Aandachtspunten voor bereiding en toediening (1)</a:t>
            </a:r>
            <a:endParaRPr lang="nl-NL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265228" cy="435133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BE" sz="2000" dirty="0"/>
              <a:t>Respecteer het tijdstip van toediening: </a:t>
            </a:r>
            <a:r>
              <a:rPr lang="nl-BE" sz="2000" b="1" dirty="0"/>
              <a:t>iedere dag toediening realiseren op hetzelfde tijdstip</a:t>
            </a:r>
          </a:p>
          <a:p>
            <a:pPr lvl="0"/>
            <a:r>
              <a:rPr lang="nl-BE" sz="2000" b="1" dirty="0"/>
              <a:t>Bereiding thuis net voor toediening</a:t>
            </a:r>
          </a:p>
          <a:p>
            <a:pPr lvl="0"/>
            <a:endParaRPr lang="nl-BE" sz="2000" b="1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0F7D26-EA2F-4D27-BE15-638C827549C6}" type="slidenum">
              <a:rPr/>
              <a:t>24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380582" cy="577845"/>
          </a:xfrm>
        </p:spPr>
        <p:txBody>
          <a:bodyPr/>
          <a:lstStyle/>
          <a:p>
            <a:pPr lvl="0"/>
            <a:r>
              <a:rPr lang="nl-BE"/>
              <a:t>3. Aandachtspunten voor bereiding en toediening (2)</a:t>
            </a:r>
            <a:endParaRPr lang="nl-NL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nl-BE" sz="2000" b="1" dirty="0"/>
              <a:t>M.b.t. elastomeerpomp: </a:t>
            </a:r>
            <a:endParaRPr lang="nl-NL" dirty="0"/>
          </a:p>
          <a:p>
            <a:pPr lvl="0"/>
            <a:r>
              <a:rPr lang="nl-BE" sz="2000" dirty="0"/>
              <a:t>Ieder type Infusor</a:t>
            </a:r>
            <a:r>
              <a:rPr lang="nl-BE" sz="2000" baseline="30000" dirty="0"/>
              <a:t>®</a:t>
            </a:r>
            <a:r>
              <a:rPr lang="nl-BE" sz="2000" dirty="0"/>
              <a:t> heeft een </a:t>
            </a:r>
            <a:r>
              <a:rPr lang="nl-BE" sz="2000" b="1" dirty="0"/>
              <a:t>vast loopvolume</a:t>
            </a:r>
            <a:r>
              <a:rPr lang="nl-BE" sz="2000" dirty="0"/>
              <a:t> per uur: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Meest gebruikt: Infusor</a:t>
            </a:r>
            <a:r>
              <a:rPr lang="nl-BE" sz="1600" baseline="30000" dirty="0"/>
              <a:t>®</a:t>
            </a:r>
            <a:r>
              <a:rPr lang="nl-BE" sz="1600" dirty="0"/>
              <a:t> LV10 (paars) = 10 </a:t>
            </a:r>
            <a:r>
              <a:rPr lang="nl-BE" sz="1600" dirty="0" err="1"/>
              <a:t>mL</a:t>
            </a:r>
            <a:r>
              <a:rPr lang="nl-BE" sz="1600" dirty="0"/>
              <a:t>/u gebruikt voor 12/24 uur durende infusie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>
                <a:solidFill>
                  <a:srgbClr val="C00000"/>
                </a:solidFill>
              </a:rPr>
              <a:t>!!! Intrinsieke variabiliteit op inloopsnelheid tot 10%</a:t>
            </a:r>
            <a:endParaRPr lang="nl-NL" dirty="0"/>
          </a:p>
          <a:p>
            <a:pPr lvl="2" indent="-285750">
              <a:buFont typeface="Wingdings" pitchFamily="2"/>
              <a:buChar char="§"/>
            </a:pPr>
            <a:r>
              <a:rPr lang="nl-BE" sz="1400" dirty="0"/>
              <a:t>Mogelijks is inlooptijd niet exact 12/24 uur</a:t>
            </a:r>
            <a:endParaRPr lang="nl-NL" sz="1400" dirty="0"/>
          </a:p>
          <a:p>
            <a:pPr lvl="2" indent="-285750">
              <a:buFont typeface="Wingdings" pitchFamily="2"/>
              <a:buChar char="§"/>
            </a:pPr>
            <a:r>
              <a:rPr lang="nl-BE" sz="1400" dirty="0">
                <a:solidFill>
                  <a:srgbClr val="FFC000"/>
                </a:solidFill>
              </a:rPr>
              <a:t>Belangrijk dat elastomeerpomp </a:t>
            </a:r>
            <a:r>
              <a:rPr lang="nl-BE" sz="1400" b="1" dirty="0">
                <a:solidFill>
                  <a:srgbClr val="FFC000"/>
                </a:solidFill>
              </a:rPr>
              <a:t>dagelijks op hetzelfde tijdstip(pen)</a:t>
            </a:r>
            <a:r>
              <a:rPr lang="nl-BE" sz="1400" dirty="0">
                <a:solidFill>
                  <a:srgbClr val="FFC000"/>
                </a:solidFill>
              </a:rPr>
              <a:t> wordt vervangen</a:t>
            </a:r>
            <a:endParaRPr lang="nl-BE" sz="2000" dirty="0">
              <a:solidFill>
                <a:srgbClr val="FFC000"/>
              </a:solidFill>
            </a:endParaRPr>
          </a:p>
          <a:p>
            <a:pPr lvl="1"/>
            <a:endParaRPr lang="nl-BE" sz="1600" dirty="0"/>
          </a:p>
          <a:p>
            <a:pPr lvl="0"/>
            <a:r>
              <a:rPr lang="nl-BE" sz="2000" dirty="0"/>
              <a:t>Optimalisatie flow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Pomp rond </a:t>
            </a:r>
            <a:r>
              <a:rPr lang="nl-BE" sz="1600" b="1" dirty="0"/>
              <a:t>schouder</a:t>
            </a:r>
            <a:r>
              <a:rPr lang="nl-BE" sz="1600" dirty="0"/>
              <a:t> dragen (bijhorend draagzakje) &gt; pomp </a:t>
            </a:r>
            <a:r>
              <a:rPr lang="nl-BE" sz="1600" dirty="0" err="1"/>
              <a:t>t.h.v</a:t>
            </a:r>
            <a:r>
              <a:rPr lang="nl-BE" sz="1600" dirty="0"/>
              <a:t>. insteekpunt katheter met </a:t>
            </a:r>
            <a:r>
              <a:rPr lang="nl-BE" sz="1600" b="1" dirty="0"/>
              <a:t>garanderen van continu hoogteverschil tussen katheter en Infusor</a:t>
            </a:r>
            <a:r>
              <a:rPr lang="nl-BE" sz="1600" b="1" baseline="30000" dirty="0"/>
              <a:t>®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Vermijden van loshangende leiding 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Vermijden van knik in de leiding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  <a:p>
            <a:pPr lvl="0"/>
            <a:endParaRPr lang="nl-BE" sz="2000" dirty="0"/>
          </a:p>
          <a:p>
            <a:pPr lvl="0"/>
            <a:endParaRPr lang="nl-BE" sz="2000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124630-D177-4743-9A81-2FDF521A4B85}" type="slidenum">
              <a:rPr/>
              <a:t>25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sz="4800" dirty="0"/>
              <a:t>Outpatient Parenteral Antimicrobial Therapy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/>
        <p:txBody>
          <a:bodyPr anchorCtr="1"/>
          <a:lstStyle/>
          <a:p>
            <a:pPr lvl="0" algn="ctr">
              <a:spcBef>
                <a:spcPts val="200"/>
              </a:spcBef>
            </a:pPr>
            <a:r>
              <a:rPr lang="nl-NL" dirty="0">
                <a:solidFill>
                  <a:srgbClr val="7F7F7F"/>
                </a:solidFill>
                <a:latin typeface="Trueno"/>
              </a:rPr>
              <a:t>In samenwerking met Department Zorg</a:t>
            </a:r>
          </a:p>
        </p:txBody>
      </p:sp>
      <p:pic>
        <p:nvPicPr>
          <p:cNvPr id="4" name="Tijdelijke aanduiding voor inhoud 7" descr="Afbeelding met tekst, Lettertype, Graphics, grafische vormgeving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46" y="1036463"/>
            <a:ext cx="2668694" cy="15122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b="83897"/>
          <a:stretch>
            <a:fillRect/>
          </a:stretch>
        </p:blipFill>
        <p:spPr>
          <a:xfrm>
            <a:off x="0" y="6311902"/>
            <a:ext cx="12191996" cy="54609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6528475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Deel 3: Praktische handleiding i.v.m. katheter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1. Type katheter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1081659" cy="5779419"/>
          </a:xfrm>
        </p:spPr>
        <p:txBody>
          <a:bodyPr/>
          <a:lstStyle/>
          <a:p>
            <a:pPr marL="0" lvl="0" indent="0">
              <a:buNone/>
            </a:pPr>
            <a:r>
              <a:rPr lang="nl-BE" sz="2000" b="1" dirty="0"/>
              <a:t>Perifere katheter:</a:t>
            </a:r>
          </a:p>
          <a:p>
            <a:pPr marL="457200" lvl="0" indent="-457200">
              <a:spcAft>
                <a:spcPts val="2000"/>
              </a:spcAft>
              <a:buAutoNum type="arabicPeriod"/>
            </a:pPr>
            <a:r>
              <a:rPr lang="nl-BE" sz="2000" dirty="0" err="1"/>
              <a:t>Midline</a:t>
            </a:r>
            <a:endParaRPr lang="nl-BE" sz="2000" dirty="0"/>
          </a:p>
          <a:p>
            <a:pPr marL="0" lvl="0" indent="0">
              <a:buNone/>
            </a:pPr>
            <a:r>
              <a:rPr lang="nl-BE" sz="2000" b="1" dirty="0"/>
              <a:t>Centrale katheter:</a:t>
            </a:r>
          </a:p>
          <a:p>
            <a:pPr marL="457200" lvl="0" indent="-457200">
              <a:buAutoNum type="arabicPeriod"/>
            </a:pPr>
            <a:r>
              <a:rPr lang="nl-BE" sz="2000" dirty="0"/>
              <a:t>PICC </a:t>
            </a:r>
            <a:endParaRPr lang="en-US" sz="2000" dirty="0"/>
          </a:p>
          <a:p>
            <a:pPr marL="457200" lvl="0" indent="-457200">
              <a:buAutoNum type="arabicPeriod"/>
            </a:pPr>
            <a:r>
              <a:rPr lang="nl-BE" sz="2000" dirty="0"/>
              <a:t>Poortkatheter</a:t>
            </a:r>
            <a:endParaRPr lang="en-US" sz="2000" dirty="0"/>
          </a:p>
          <a:p>
            <a:pPr marL="457200" lvl="0" indent="-457200">
              <a:spcAft>
                <a:spcPts val="2000"/>
              </a:spcAft>
              <a:buAutoNum type="arabicPeriod"/>
            </a:pPr>
            <a:r>
              <a:rPr lang="nl-BE" sz="2000" dirty="0"/>
              <a:t>Getunnelde katheter</a:t>
            </a:r>
            <a:endParaRPr lang="en-US" sz="2000" dirty="0"/>
          </a:p>
          <a:p>
            <a:pPr lvl="0"/>
            <a:r>
              <a:rPr lang="nl-BE" sz="1800" b="1" dirty="0"/>
              <a:t>Keuze voor centraal </a:t>
            </a:r>
            <a:r>
              <a:rPr lang="nl-BE" sz="1800" b="1" dirty="0" err="1"/>
              <a:t>vs</a:t>
            </a:r>
            <a:r>
              <a:rPr lang="nl-BE" sz="1800" b="1" dirty="0"/>
              <a:t> perifeer is o.a. afhankelijk van type AB en duur therapie</a:t>
            </a:r>
          </a:p>
          <a:p>
            <a:pPr lvl="1">
              <a:buFont typeface="Courier New"/>
              <a:buChar char="o"/>
            </a:pPr>
            <a:r>
              <a:rPr lang="nl-BE" sz="1600" dirty="0"/>
              <a:t>Bijv.: vancomycine uitsluitend centraal</a:t>
            </a:r>
            <a:br>
              <a:rPr lang="nl-BE" sz="1600" dirty="0"/>
            </a:br>
            <a:endParaRPr lang="nl-BE" sz="1600" dirty="0"/>
          </a:p>
          <a:p>
            <a:pPr lvl="0"/>
            <a:r>
              <a:rPr lang="nl-BE" sz="1800" dirty="0">
                <a:solidFill>
                  <a:srgbClr val="C00000"/>
                </a:solidFill>
              </a:rPr>
              <a:t>Korte termijn katheter (perifeer slot; niet getunnelde CVK): vermijden in thuissituatie </a:t>
            </a:r>
          </a:p>
          <a:p>
            <a:pPr lvl="1">
              <a:spcAft>
                <a:spcPts val="500"/>
              </a:spcAft>
              <a:buFont typeface="Courier New"/>
              <a:buChar char="o"/>
            </a:pPr>
            <a:r>
              <a:rPr lang="nl-BE" sz="1600" dirty="0"/>
              <a:t>Risico infecties</a:t>
            </a:r>
          </a:p>
          <a:p>
            <a:pPr lvl="1">
              <a:spcAft>
                <a:spcPts val="500"/>
              </a:spcAft>
              <a:buFont typeface="Courier New"/>
              <a:buChar char="o"/>
            </a:pPr>
            <a:r>
              <a:rPr lang="nl-BE" sz="1600" dirty="0"/>
              <a:t>Risico accidenteel verwijderen</a:t>
            </a:r>
          </a:p>
          <a:p>
            <a:pPr lvl="0"/>
            <a:endParaRPr lang="nl-BE" sz="2000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E6B48F-C70C-4AF7-B52D-0C20E6EB48D0}" type="slidenum">
              <a:rPr/>
              <a:t>28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1.1. Midline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937129" cy="4590827"/>
          </a:xfrm>
        </p:spPr>
        <p:txBody>
          <a:bodyPr/>
          <a:lstStyle/>
          <a:p>
            <a:pPr marL="285750" lvl="1" indent="-285750">
              <a:buNone/>
            </a:pPr>
            <a:r>
              <a:rPr lang="nl-BE" sz="1800" b="1"/>
              <a:t>= Perifeer veneuze katheter</a:t>
            </a:r>
            <a:endParaRPr lang="en-US" sz="1800" b="1"/>
          </a:p>
          <a:p>
            <a:pPr marL="285750" lvl="1" indent="-285750">
              <a:buNone/>
            </a:pPr>
            <a:endParaRPr lang="nl-BE" sz="1800"/>
          </a:p>
          <a:p>
            <a:pPr marL="285750" lvl="1" indent="-285750"/>
            <a:r>
              <a:rPr lang="nl-BE" sz="1800"/>
              <a:t>Zit in de bovenarm</a:t>
            </a:r>
          </a:p>
          <a:p>
            <a:pPr marL="285750" lvl="1" indent="-285750"/>
            <a:endParaRPr lang="nl-BE" sz="1800"/>
          </a:p>
          <a:p>
            <a:pPr marL="285750" lvl="1" indent="-285750"/>
            <a:r>
              <a:rPr lang="nl-BE" sz="1800" b="1"/>
              <a:t>Perifere toediening </a:t>
            </a:r>
            <a:r>
              <a:rPr lang="nl-BE" sz="1800"/>
              <a:t>van antimicrobiële therapie</a:t>
            </a:r>
            <a:endParaRPr lang="en-US" sz="1800"/>
          </a:p>
          <a:p>
            <a:pPr marL="285750" lvl="1" indent="-285750"/>
            <a:endParaRPr lang="nl-BE" sz="1800"/>
          </a:p>
          <a:p>
            <a:pPr marL="285750" lvl="1" indent="-285750"/>
            <a:r>
              <a:rPr lang="nl-BE" sz="1800"/>
              <a:t>Mag tot </a:t>
            </a:r>
            <a:r>
              <a:rPr lang="nl-BE" sz="1800" b="1"/>
              <a:t>30 dagen </a:t>
            </a:r>
            <a:r>
              <a:rPr lang="nl-BE" sz="1800"/>
              <a:t>ter plaatse blijven </a:t>
            </a:r>
            <a:endParaRPr lang="en-US" sz="1800"/>
          </a:p>
          <a:p>
            <a:pPr marL="285750" lvl="1" indent="-285750"/>
            <a:endParaRPr lang="nl-BE" sz="1800"/>
          </a:p>
          <a:p>
            <a:pPr marL="285750" lvl="1" indent="-285750"/>
            <a:r>
              <a:rPr lang="nl-BE" sz="1800"/>
              <a:t>Verplichte </a:t>
            </a:r>
            <a:r>
              <a:rPr lang="nl-BE" sz="1800" b="1"/>
              <a:t>wekelijkse katheterzorg</a:t>
            </a:r>
            <a:r>
              <a:rPr lang="nl-BE" sz="1800"/>
              <a:t>:</a:t>
            </a:r>
            <a:endParaRPr lang="en-US" sz="1800"/>
          </a:p>
          <a:p>
            <a:pPr marL="742950" lvl="3" indent="-285750">
              <a:spcAft>
                <a:spcPts val="500"/>
              </a:spcAft>
              <a:buFont typeface="Courier New" pitchFamily="49"/>
              <a:buChar char="o"/>
            </a:pPr>
            <a:r>
              <a:rPr lang="nl-BE"/>
              <a:t>Spoelen van katheterlumen met fysiologische zoutoplossing (NaCl 0,9%)</a:t>
            </a:r>
            <a:endParaRPr lang="en-US"/>
          </a:p>
          <a:p>
            <a:pPr marL="742950" lvl="3" indent="-285750">
              <a:spcAft>
                <a:spcPts val="500"/>
              </a:spcAft>
              <a:buFont typeface="Courier New" pitchFamily="49"/>
              <a:buChar char="o"/>
            </a:pPr>
            <a:r>
              <a:rPr lang="nl-BE"/>
              <a:t>Vervangen van verband minimaal 1x/w of frequenter als het verband vochtig, los of zichtbaar bevuild is</a:t>
            </a:r>
            <a:endParaRPr lang="en-US"/>
          </a:p>
          <a:p>
            <a:pPr marL="0" lvl="0" indent="0">
              <a:buNone/>
            </a:pPr>
            <a:endParaRPr lang="nl-BE" sz="200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6C6E15-2020-49EB-8094-41BD9FAB7436}" type="slidenum">
              <a:rPr/>
              <a:t>29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Picture 2" descr="Een Midline kathete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99095" y="1321463"/>
            <a:ext cx="2986329" cy="26583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OPAT, wat is dat?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34447"/>
            <a:ext cx="10515600" cy="4351336"/>
          </a:xfrm>
        </p:spPr>
        <p:txBody>
          <a:bodyPr/>
          <a:lstStyle/>
          <a:p>
            <a:pPr lvl="0"/>
            <a:r>
              <a:rPr lang="nl-BE" sz="2000" dirty="0"/>
              <a:t>OPAT = </a:t>
            </a:r>
            <a:r>
              <a:rPr lang="nl-BE" sz="2000" dirty="0" err="1"/>
              <a:t>Outpatient</a:t>
            </a:r>
            <a:r>
              <a:rPr lang="nl-BE" sz="2000" dirty="0"/>
              <a:t> </a:t>
            </a:r>
            <a:r>
              <a:rPr lang="nl-BE" sz="2000" dirty="0" err="1"/>
              <a:t>Parenteral</a:t>
            </a:r>
            <a:r>
              <a:rPr lang="nl-BE" sz="2000" dirty="0"/>
              <a:t> </a:t>
            </a:r>
            <a:r>
              <a:rPr lang="nl-BE" sz="2000" dirty="0" err="1"/>
              <a:t>Antimicrobial</a:t>
            </a:r>
            <a:r>
              <a:rPr lang="nl-BE" sz="2000" dirty="0"/>
              <a:t> </a:t>
            </a:r>
            <a:r>
              <a:rPr lang="nl-BE" sz="2000" dirty="0" err="1"/>
              <a:t>Therapy</a:t>
            </a:r>
            <a:endParaRPr lang="nl-BE" sz="2000" dirty="0"/>
          </a:p>
          <a:p>
            <a:pPr lvl="1">
              <a:buFont typeface="Courier New"/>
              <a:buChar char="o"/>
            </a:pPr>
            <a:endParaRPr lang="nl-BE" sz="1600" dirty="0">
              <a:cs typeface="Arial"/>
            </a:endParaRPr>
          </a:p>
          <a:p>
            <a:pPr marL="457200" lvl="1" indent="0">
              <a:buNone/>
            </a:pPr>
            <a:r>
              <a:rPr lang="nl-BE" sz="1600" b="1" dirty="0"/>
              <a:t>= verderzetting parenterale antimicrobiële therapie gedurende meerdere dagen in de ambulante setting</a:t>
            </a:r>
          </a:p>
          <a:p>
            <a:pPr lvl="1">
              <a:buFont typeface="Courier New"/>
              <a:buChar char="o"/>
            </a:pPr>
            <a:endParaRPr lang="nl-BE" sz="1600" dirty="0"/>
          </a:p>
          <a:p>
            <a:pPr lvl="1">
              <a:buFont typeface="Courier New"/>
              <a:buChar char="o"/>
            </a:pPr>
            <a:r>
              <a:rPr lang="nl-BE" sz="1600" b="1" dirty="0"/>
              <a:t>Parenteraal</a:t>
            </a:r>
            <a:r>
              <a:rPr lang="nl-BE" sz="1600" dirty="0"/>
              <a:t>: intraveneus, intramusculair, subcutaan</a:t>
            </a:r>
            <a:endParaRPr lang="nl-BE" dirty="0"/>
          </a:p>
          <a:p>
            <a:pPr lvl="1">
              <a:buFont typeface="Courier New"/>
              <a:buChar char="o"/>
            </a:pPr>
            <a:r>
              <a:rPr lang="nl-BE" sz="1600" b="1" dirty="0"/>
              <a:t>Antimicrobiële middelen:</a:t>
            </a:r>
            <a:r>
              <a:rPr lang="nl-BE" sz="1600" dirty="0"/>
              <a:t> antibiotica, antivirale middelen, antischimmelmiddelen </a:t>
            </a:r>
          </a:p>
          <a:p>
            <a:pPr lvl="1">
              <a:buFont typeface="Courier New"/>
              <a:buChar char="o"/>
            </a:pPr>
            <a:r>
              <a:rPr lang="nl-BE" sz="1600" b="1" dirty="0"/>
              <a:t>Ambulante setting</a:t>
            </a:r>
            <a:r>
              <a:rPr lang="nl-BE" sz="1600" dirty="0"/>
              <a:t>:</a:t>
            </a:r>
          </a:p>
          <a:p>
            <a:pPr lvl="2">
              <a:buFont typeface="Wingdings"/>
              <a:buChar char="§"/>
            </a:pPr>
            <a:r>
              <a:rPr lang="nl-BE" sz="1400" dirty="0"/>
              <a:t>H-OPAT: toediening in leefomgeving van de patiënt door thuisverpleegkundige (Home care)</a:t>
            </a:r>
          </a:p>
          <a:p>
            <a:pPr lvl="2">
              <a:buFont typeface="Wingdings"/>
              <a:buChar char="§"/>
            </a:pPr>
            <a:r>
              <a:rPr lang="nl-BE" sz="1400" dirty="0"/>
              <a:t>S-OPAT: zelf toediening (</a:t>
            </a:r>
            <a:r>
              <a:rPr lang="nl-BE" sz="1400" dirty="0" err="1"/>
              <a:t>Self</a:t>
            </a:r>
            <a:r>
              <a:rPr lang="nl-BE" sz="1400" dirty="0"/>
              <a:t>)</a:t>
            </a:r>
          </a:p>
          <a:p>
            <a:pPr lvl="2">
              <a:buFont typeface="Wingdings"/>
              <a:buChar char="§"/>
            </a:pPr>
            <a:r>
              <a:rPr lang="nl-BE" sz="1400" dirty="0"/>
              <a:t>D-OPAT: toediening in het dagziekenhuis (</a:t>
            </a:r>
            <a:r>
              <a:rPr lang="nl-BE" sz="1400" dirty="0" err="1"/>
              <a:t>Daycare</a:t>
            </a:r>
            <a:r>
              <a:rPr lang="nl-BE" sz="1400" dirty="0"/>
              <a:t>)</a:t>
            </a:r>
          </a:p>
          <a:p>
            <a:pPr lvl="2">
              <a:buFont typeface="Wingdings"/>
              <a:buChar char="§"/>
            </a:pPr>
            <a:endParaRPr lang="nl-BE" sz="1400" dirty="0"/>
          </a:p>
          <a:p>
            <a:pPr lvl="1">
              <a:buFont typeface="Courier New"/>
              <a:buChar char="o"/>
            </a:pPr>
            <a:r>
              <a:rPr lang="nl-BE" sz="1600" dirty="0"/>
              <a:t>Eerste toepassing bij mucoviscidose patiënten in 1974 (VS)</a:t>
            </a:r>
            <a:endParaRPr lang="nl-BE" dirty="0"/>
          </a:p>
          <a:p>
            <a:pPr lvl="1">
              <a:buFont typeface="Courier New"/>
              <a:buChar char="o"/>
            </a:pPr>
            <a:endParaRPr lang="nl-BE" sz="1600" dirty="0"/>
          </a:p>
          <a:p>
            <a:pPr marL="0" lvl="0" indent="0">
              <a:buNone/>
            </a:pPr>
            <a:endParaRPr lang="nl-BE" sz="18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2FB8F5-E2E9-40DA-BE8C-CFB0DC96FE99}" type="slidenum">
              <a:rPr/>
              <a:t>3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4" descr="Afbeelding met kleding, meubels, schoeisel, stoel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52" y="3912424"/>
            <a:ext cx="2653616" cy="21249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1.2. PICC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937129" cy="4351336"/>
          </a:xfrm>
        </p:spPr>
        <p:txBody>
          <a:bodyPr/>
          <a:lstStyle/>
          <a:p>
            <a:pPr marL="285750" lvl="1" indent="-285750">
              <a:buNone/>
            </a:pPr>
            <a:r>
              <a:rPr lang="nl-BE" sz="1800" b="1"/>
              <a:t>= Perifeer ingebrachte centraal veneuze katheter</a:t>
            </a:r>
            <a:endParaRPr lang="en-US" sz="1800" b="1"/>
          </a:p>
          <a:p>
            <a:pPr marL="285750" lvl="1" indent="-285750">
              <a:buNone/>
            </a:pPr>
            <a:endParaRPr lang="nl-BE" sz="1800"/>
          </a:p>
          <a:p>
            <a:pPr marL="285750" lvl="1" indent="-285750"/>
            <a:r>
              <a:rPr lang="nl-BE" sz="1800"/>
              <a:t>Zit in de bovenarm</a:t>
            </a:r>
          </a:p>
          <a:p>
            <a:pPr marL="285750" lvl="1" indent="-285750"/>
            <a:endParaRPr lang="nl-BE" sz="1800"/>
          </a:p>
          <a:p>
            <a:pPr marL="285750" lvl="1" indent="-285750"/>
            <a:r>
              <a:rPr lang="nl-BE" sz="1800" b="1"/>
              <a:t>Centrale toediening </a:t>
            </a:r>
            <a:r>
              <a:rPr lang="nl-BE" sz="1800"/>
              <a:t>van antimicrobiële therapie</a:t>
            </a:r>
            <a:endParaRPr lang="en-US" sz="1800"/>
          </a:p>
          <a:p>
            <a:pPr marL="285750" lvl="1" indent="-285750"/>
            <a:endParaRPr lang="nl-BE" sz="1800"/>
          </a:p>
          <a:p>
            <a:pPr marL="285750" lvl="1" indent="-285750"/>
            <a:r>
              <a:rPr lang="nl-BE" sz="1800"/>
              <a:t>Kan tot </a:t>
            </a:r>
            <a:r>
              <a:rPr lang="nl-BE" sz="1800" b="1"/>
              <a:t>6 maanden </a:t>
            </a:r>
            <a:r>
              <a:rPr lang="nl-BE" sz="1800"/>
              <a:t>(of langer i.o.m. arts) ter plaatse blijven </a:t>
            </a:r>
            <a:endParaRPr lang="en-US" sz="1800"/>
          </a:p>
          <a:p>
            <a:pPr marL="285750" lvl="1" indent="-285750"/>
            <a:endParaRPr lang="nl-BE" sz="1800"/>
          </a:p>
          <a:p>
            <a:pPr marL="285750" lvl="1" indent="-285750"/>
            <a:r>
              <a:rPr lang="nl-BE" sz="1800"/>
              <a:t>Verplichte </a:t>
            </a:r>
            <a:r>
              <a:rPr lang="nl-BE" sz="1800" b="1"/>
              <a:t>wekelijkse katheterzorg</a:t>
            </a:r>
            <a:r>
              <a:rPr lang="nl-BE" sz="1800"/>
              <a:t>:</a:t>
            </a:r>
            <a:endParaRPr lang="en-US" sz="1800"/>
          </a:p>
          <a:p>
            <a:pPr marL="742950" lvl="3" indent="-285750">
              <a:spcAft>
                <a:spcPts val="500"/>
              </a:spcAft>
              <a:buFont typeface="Courier New" pitchFamily="49"/>
              <a:buChar char="o"/>
            </a:pPr>
            <a:r>
              <a:rPr lang="nl-BE"/>
              <a:t>Spoelen van katheterlumen met fysiologische zoutoplossing (NaCl 0,9%)</a:t>
            </a:r>
            <a:endParaRPr lang="en-US"/>
          </a:p>
          <a:p>
            <a:pPr marL="742950" lvl="3" indent="-285750">
              <a:spcAft>
                <a:spcPts val="500"/>
              </a:spcAft>
              <a:buFont typeface="Courier New" pitchFamily="49"/>
              <a:buChar char="o"/>
            </a:pPr>
            <a:r>
              <a:rPr lang="nl-BE"/>
              <a:t>Vervangen van verband minimaal 1x/w of frequenter als het verband vochtig, los of zichtbaar bevuild is</a:t>
            </a:r>
            <a:endParaRPr lang="en-US"/>
          </a:p>
          <a:p>
            <a:pPr marL="0" lvl="0" indent="0">
              <a:buNone/>
            </a:pPr>
            <a:endParaRPr lang="nl-BE" sz="200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B6AC5A-1CB7-44C9-AB71-40464A504E71}" type="slidenum">
              <a:rPr/>
              <a:t>30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2"/>
          <p:cNvPicPr>
            <a:picLocks noChangeAspect="1"/>
          </p:cNvPicPr>
          <p:nvPr/>
        </p:nvPicPr>
        <p:blipFill>
          <a:blip r:embed="rId2"/>
          <a:srcRect r="50476" b="13143"/>
          <a:stretch>
            <a:fillRect/>
          </a:stretch>
        </p:blipFill>
        <p:spPr>
          <a:xfrm>
            <a:off x="9223443" y="1191810"/>
            <a:ext cx="2639808" cy="2579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1.1. + 1.2. Midline – PICC: fixatie aan de huid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88559" cy="4351336"/>
          </a:xfrm>
        </p:spPr>
        <p:txBody>
          <a:bodyPr/>
          <a:lstStyle/>
          <a:p>
            <a:pPr marL="514350" lvl="0" indent="-285750"/>
            <a:r>
              <a:rPr lang="nl-BE" sz="2000" b="1" dirty="0" err="1"/>
              <a:t>Statlock</a:t>
            </a:r>
            <a:r>
              <a:rPr lang="nl-BE" sz="2000" b="1" baseline="30000" dirty="0"/>
              <a:t>®</a:t>
            </a:r>
            <a:r>
              <a:rPr lang="nl-BE" sz="2000" b="1" dirty="0"/>
              <a:t>/</a:t>
            </a:r>
            <a:r>
              <a:rPr lang="nl-BE" sz="2000" b="1" dirty="0" err="1"/>
              <a:t>Griplock</a:t>
            </a:r>
            <a:r>
              <a:rPr lang="nl-BE" sz="2000" b="1" baseline="30000" dirty="0"/>
              <a:t>®</a:t>
            </a:r>
            <a:r>
              <a:rPr lang="nl-BE" sz="2000" dirty="0"/>
              <a:t>: dient (minstens) wekelijks vervangen te worden</a:t>
            </a:r>
            <a:endParaRPr lang="nl-NL" sz="20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514350" lvl="0" indent="-285750"/>
            <a:r>
              <a:rPr lang="nl-BE" sz="2000" b="1" dirty="0"/>
              <a:t>Of </a:t>
            </a:r>
            <a:r>
              <a:rPr lang="nl-BE" sz="2000" b="1" dirty="0" err="1"/>
              <a:t>Securacath</a:t>
            </a:r>
            <a:r>
              <a:rPr lang="nl-BE" sz="2000" b="1" baseline="30000" dirty="0"/>
              <a:t>®</a:t>
            </a:r>
            <a:r>
              <a:rPr lang="nl-BE" sz="2000" b="1" dirty="0"/>
              <a:t>:</a:t>
            </a:r>
            <a:r>
              <a:rPr lang="nl-BE" sz="2000" dirty="0"/>
              <a:t> </a:t>
            </a:r>
            <a:endParaRPr lang="nl-BE" sz="2000" dirty="0">
              <a:solidFill>
                <a:srgbClr val="C00000"/>
              </a:solidFill>
            </a:endParaRPr>
          </a:p>
          <a:p>
            <a:pPr marL="971550" lvl="1">
              <a:buFont typeface="Courier New"/>
              <a:buChar char="o"/>
            </a:pPr>
            <a:r>
              <a:rPr lang="nl-BE" sz="1600" dirty="0"/>
              <a:t>Wordt in het subcutane weefsel geplaatst</a:t>
            </a:r>
          </a:p>
          <a:p>
            <a:pPr marL="971550" lvl="1">
              <a:buFont typeface="Courier New"/>
              <a:buChar char="o"/>
            </a:pPr>
            <a:r>
              <a:rPr lang="nl-BE" sz="1600" dirty="0"/>
              <a:t>Fixatie door middel van een metalen (</a:t>
            </a:r>
            <a:r>
              <a:rPr lang="nl-BE" sz="1600" dirty="0" err="1"/>
              <a:t>nitilon</a:t>
            </a:r>
            <a:r>
              <a:rPr lang="nl-BE" sz="1600" dirty="0"/>
              <a:t>) haakje</a:t>
            </a:r>
          </a:p>
          <a:p>
            <a:pPr marL="971550" lvl="1">
              <a:buFont typeface="Courier New"/>
              <a:buChar char="o"/>
            </a:pPr>
            <a:r>
              <a:rPr lang="nl-BE" sz="1600" dirty="0"/>
              <a:t>Mag ter plaatse blijven zitten tot katheter verwijderd wordt</a:t>
            </a:r>
            <a:endParaRPr lang="nl-BE" sz="2000" b="1" dirty="0"/>
          </a:p>
          <a:p>
            <a:pPr lvl="1">
              <a:buFont typeface="Courier New"/>
              <a:buChar char="o"/>
            </a:pPr>
            <a:endParaRPr lang="nl-BE" dirty="0"/>
          </a:p>
          <a:p>
            <a:pPr lvl="0"/>
            <a:endParaRPr lang="nl-BE" sz="2000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0776F0-DF7B-4A8F-A0CB-F6C82C961A12}" type="slidenum">
              <a:rPr/>
              <a:t>31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6" descr="Afbeelding met gereedschap, schep, antenne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93593" y="1779705"/>
            <a:ext cx="804800" cy="12301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8" descr="Afbeelding met gereedschap, schroevendraaier&#10;&#10;Automatisch gegenereerde beschrijv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1140" y="4672593"/>
            <a:ext cx="1450988" cy="16118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2" descr="Afbeelding met tekst, schroevendraaier, gereedschap&#10;&#10;Automatisch gegenereerde beschrijv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962" y="4737917"/>
            <a:ext cx="1605146" cy="13801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508306" cy="577845"/>
          </a:xfrm>
        </p:spPr>
        <p:txBody>
          <a:bodyPr/>
          <a:lstStyle/>
          <a:p>
            <a:pPr lvl="0"/>
            <a:r>
              <a:rPr lang="nl-BE"/>
              <a:t>1.1. + 1.2. Midline – PICC: Statlock</a:t>
            </a:r>
            <a:r>
              <a:rPr lang="nl-BE" baseline="30000"/>
              <a:t>®</a:t>
            </a:r>
            <a:r>
              <a:rPr lang="nl-BE"/>
              <a:t> wissel (1)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88559" cy="4351336"/>
          </a:xfrm>
        </p:spPr>
        <p:txBody>
          <a:bodyPr/>
          <a:lstStyle/>
          <a:p>
            <a:pPr lvl="0"/>
            <a:r>
              <a:rPr lang="nl-BE" sz="2000" dirty="0"/>
              <a:t>Onder </a:t>
            </a:r>
            <a:r>
              <a:rPr lang="nl-BE" sz="2000" b="1" dirty="0"/>
              <a:t>aseptische omstandigheden</a:t>
            </a:r>
            <a:endParaRPr lang="en-US" sz="2000" b="1" dirty="0"/>
          </a:p>
          <a:p>
            <a:pPr lvl="0"/>
            <a:endParaRPr lang="nl-BE" sz="2000" b="1" dirty="0"/>
          </a:p>
          <a:p>
            <a:pPr lvl="0"/>
            <a:r>
              <a:rPr lang="nl-BE" sz="2000" b="1" dirty="0"/>
              <a:t>Opletten dat katheter niet verplaatst </a:t>
            </a:r>
            <a:endParaRPr lang="nl-BE" b="1" dirty="0"/>
          </a:p>
          <a:p>
            <a:pPr lvl="1" indent="-342900">
              <a:buFont typeface="Courier New" pitchFamily="49"/>
              <a:buChar char="o"/>
            </a:pPr>
            <a:r>
              <a:rPr lang="nl-BE" sz="1800" dirty="0"/>
              <a:t>NOOIT terugschuiven</a:t>
            </a:r>
          </a:p>
          <a:p>
            <a:pPr lvl="1" indent="-342900">
              <a:buFont typeface="Courier New" pitchFamily="49"/>
              <a:buChar char="o"/>
            </a:pPr>
            <a:r>
              <a:rPr lang="nl-BE" sz="1800" dirty="0"/>
              <a:t>Indien verplaatsing: contact opnemen met arts</a:t>
            </a:r>
          </a:p>
          <a:p>
            <a:pPr lvl="1" indent="-342900"/>
            <a:endParaRPr lang="nl-BE" sz="1600" dirty="0"/>
          </a:p>
          <a:p>
            <a:pPr lvl="0"/>
            <a:endParaRPr lang="nl-BE" sz="2000" dirty="0"/>
          </a:p>
          <a:p>
            <a:pPr lvl="0"/>
            <a:endParaRPr lang="nl-BE" sz="2000" dirty="0"/>
          </a:p>
          <a:p>
            <a:pPr marL="514350" lvl="0" indent="-285750"/>
            <a:endParaRPr lang="nl-BE" sz="2200" dirty="0"/>
          </a:p>
          <a:p>
            <a:pPr marL="0" lvl="0" indent="0">
              <a:buNone/>
            </a:pPr>
            <a:endParaRPr lang="nl-BE" sz="2000" b="1" dirty="0"/>
          </a:p>
          <a:p>
            <a:pPr lvl="1">
              <a:buFont typeface="Courier New"/>
              <a:buChar char="o"/>
            </a:pPr>
            <a:endParaRPr lang="nl-BE" dirty="0"/>
          </a:p>
          <a:p>
            <a:pPr lvl="0"/>
            <a:endParaRPr lang="nl-BE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92A89E-3D74-4F44-BA3B-0E0B5954F517}" type="slidenum">
              <a:rPr/>
              <a:t>32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5" descr="Afbeelding met gereedschap, schep, antenne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46336" y="2572225"/>
            <a:ext cx="1953185" cy="3010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508306" cy="577845"/>
          </a:xfrm>
        </p:spPr>
        <p:txBody>
          <a:bodyPr/>
          <a:lstStyle/>
          <a:p>
            <a:pPr lvl="0"/>
            <a:r>
              <a:rPr lang="nl-BE"/>
              <a:t>1.1. + 1.2. Midline – PICC: Statlock</a:t>
            </a:r>
            <a:r>
              <a:rPr lang="nl-BE" baseline="30000"/>
              <a:t>®</a:t>
            </a:r>
            <a:r>
              <a:rPr lang="nl-BE"/>
              <a:t> wissel (2)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7596167" cy="4925315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nl-BE" sz="1600" dirty="0"/>
              <a:t>Controleer of </a:t>
            </a:r>
            <a:r>
              <a:rPr lang="nl-BE" sz="1600" b="1" dirty="0"/>
              <a:t>klem</a:t>
            </a:r>
            <a:r>
              <a:rPr lang="nl-BE" sz="1600" dirty="0"/>
              <a:t> van de katheter </a:t>
            </a:r>
            <a:r>
              <a:rPr lang="nl-BE" sz="1600" b="1" dirty="0"/>
              <a:t>gesloten</a:t>
            </a:r>
            <a:r>
              <a:rPr lang="nl-BE" sz="1600" dirty="0"/>
              <a:t> is</a:t>
            </a:r>
            <a:endParaRPr lang="en-US" dirty="0"/>
          </a:p>
          <a:p>
            <a:pPr marL="457200" lvl="0" indent="-457200">
              <a:buAutoNum type="arabicPeriod"/>
            </a:pPr>
            <a:r>
              <a:rPr lang="nl-BE" sz="1600" b="1" dirty="0"/>
              <a:t>Transparant verband verwijderen </a:t>
            </a:r>
            <a:r>
              <a:rPr lang="nl-BE" sz="1600" dirty="0"/>
              <a:t>richting insteekplaats (tractie vermijden)</a:t>
            </a:r>
            <a:endParaRPr lang="nl-NL" sz="1600" dirty="0"/>
          </a:p>
          <a:p>
            <a:pPr marL="457200" lvl="0" indent="-457200">
              <a:buAutoNum type="arabicPeriod"/>
            </a:pPr>
            <a:endParaRPr lang="nl-BE" sz="1600" dirty="0"/>
          </a:p>
          <a:p>
            <a:pPr marL="457200" lvl="0" indent="-457200">
              <a:buAutoNum type="arabicPeriod"/>
            </a:pPr>
            <a:endParaRPr lang="nl-BE" sz="1600" dirty="0"/>
          </a:p>
          <a:p>
            <a:pPr marL="457200" lvl="0" indent="-457200">
              <a:buAutoNum type="arabicPeriod"/>
            </a:pPr>
            <a:r>
              <a:rPr lang="nl-BE" sz="1600" b="1" dirty="0"/>
              <a:t>Steriele bevestigingstrip </a:t>
            </a:r>
            <a:r>
              <a:rPr lang="nl-BE" sz="1600" dirty="0"/>
              <a:t>aanbrengen voor fixatie van katheter</a:t>
            </a:r>
          </a:p>
          <a:p>
            <a:pPr marL="457200" lvl="0" indent="-457200">
              <a:buAutoNum type="arabicPeriod"/>
            </a:pPr>
            <a:endParaRPr lang="nl-BE" sz="1600" dirty="0"/>
          </a:p>
          <a:p>
            <a:pPr marL="457200" lvl="0" indent="-457200">
              <a:buAutoNum type="arabicPeriod"/>
            </a:pPr>
            <a:endParaRPr lang="nl-BE" sz="1600" dirty="0"/>
          </a:p>
          <a:p>
            <a:pPr marL="457200" lvl="0" indent="-457200">
              <a:buAutoNum type="arabicPeriod"/>
            </a:pPr>
            <a:endParaRPr lang="nl-BE" sz="1600" dirty="0"/>
          </a:p>
          <a:p>
            <a:pPr marL="457200" lvl="0" indent="-457200">
              <a:buAutoNum type="arabicPeriod"/>
            </a:pPr>
            <a:r>
              <a:rPr lang="nl-BE" sz="1600" b="1" dirty="0"/>
              <a:t>Insteekplaats </a:t>
            </a:r>
          </a:p>
          <a:p>
            <a:pPr lvl="1">
              <a:buFont typeface="Courier New" pitchFamily="49"/>
              <a:buChar char="o"/>
            </a:pPr>
            <a:r>
              <a:rPr lang="nl-BE" sz="1400" b="1" dirty="0"/>
              <a:t>Reinigen </a:t>
            </a:r>
            <a:r>
              <a:rPr lang="nl-BE" sz="1400" dirty="0"/>
              <a:t>met </a:t>
            </a:r>
            <a:r>
              <a:rPr lang="nl-BE" sz="1400" dirty="0" err="1"/>
              <a:t>NaCl</a:t>
            </a:r>
            <a:r>
              <a:rPr lang="nl-BE" sz="1400" dirty="0"/>
              <a:t> 0,9% indien zichtbaar bevuild</a:t>
            </a:r>
          </a:p>
          <a:p>
            <a:pPr lvl="1">
              <a:buFont typeface="Courier New" pitchFamily="49"/>
              <a:buChar char="o"/>
            </a:pPr>
            <a:r>
              <a:rPr lang="nl-BE" sz="1400" b="1" dirty="0"/>
              <a:t>Ontsmetten</a:t>
            </a:r>
            <a:r>
              <a:rPr lang="nl-BE" sz="1400" dirty="0"/>
              <a:t> (contacttijd 15 sec) + laten drogen aan lucht</a:t>
            </a:r>
          </a:p>
          <a:p>
            <a:pPr lvl="0">
              <a:buFont typeface="Courier New" pitchFamily="49"/>
              <a:buChar char="o"/>
            </a:pPr>
            <a:endParaRPr lang="nl-BE" sz="1600" dirty="0"/>
          </a:p>
          <a:p>
            <a:pPr marL="457200" lvl="0" indent="-457200">
              <a:buAutoNum type="arabicPeriod"/>
            </a:pPr>
            <a:endParaRPr lang="nl-BE" sz="1600" dirty="0"/>
          </a:p>
          <a:p>
            <a:pPr lvl="0"/>
            <a:endParaRPr lang="nl-BE" sz="1600" dirty="0"/>
          </a:p>
          <a:p>
            <a:pPr marL="514350" lvl="0" indent="-285750"/>
            <a:endParaRPr lang="nl-BE" sz="1600" dirty="0"/>
          </a:p>
          <a:p>
            <a:pPr marL="0" lvl="0" indent="0">
              <a:buNone/>
            </a:pPr>
            <a:endParaRPr lang="nl-BE" sz="1400" b="1" dirty="0"/>
          </a:p>
          <a:p>
            <a:pPr lvl="1">
              <a:buFont typeface="Courier New"/>
              <a:buChar char="o"/>
            </a:pPr>
            <a:endParaRPr lang="nl-BE" sz="1400" dirty="0"/>
          </a:p>
          <a:p>
            <a:pPr lvl="0"/>
            <a:endParaRPr lang="nl-BE" sz="1600" dirty="0"/>
          </a:p>
          <a:p>
            <a:pPr marL="0" lvl="0" indent="0">
              <a:buNone/>
            </a:pPr>
            <a:endParaRPr lang="nl-BE" sz="14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DAB734-BDB5-4AD2-931E-0C0ABFEF0300}" type="slidenum">
              <a:rPr/>
              <a:t>33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Tijdelijke aanduiding voor inhoud 3" descr="Afbeelding met nagel, vinger, persoon, pols&#10;&#10;Automatisch gegenereerde beschrijving"/>
          <p:cNvPicPr>
            <a:picLocks noChangeAspect="1"/>
          </p:cNvPicPr>
          <p:nvPr/>
        </p:nvPicPr>
        <p:blipFill>
          <a:blip r:embed="rId2"/>
          <a:srcRect l="14771" t="15578" r="17831"/>
          <a:stretch>
            <a:fillRect/>
          </a:stretch>
        </p:blipFill>
        <p:spPr>
          <a:xfrm>
            <a:off x="8451268" y="1270887"/>
            <a:ext cx="2767138" cy="16627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8" descr="Afbeelding met tekst, Medische apparatuur, medisch, gezondheidszorg&#10;&#10;Automatisch gegenereerde beschrijving"/>
          <p:cNvPicPr>
            <a:picLocks noChangeAspect="1"/>
          </p:cNvPicPr>
          <p:nvPr/>
        </p:nvPicPr>
        <p:blipFill>
          <a:blip r:embed="rId3"/>
          <a:srcRect l="11981" t="22222" r="44569" b="-444"/>
          <a:stretch>
            <a:fillRect/>
          </a:stretch>
        </p:blipFill>
        <p:spPr>
          <a:xfrm>
            <a:off x="8488841" y="4543232"/>
            <a:ext cx="2691984" cy="17459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0" descr="Afbeelding met tekst, joint, pols, vinger&#10;&#10;Automatisch gegenereerde beschrijving"/>
          <p:cNvPicPr>
            <a:picLocks noChangeAspect="1"/>
          </p:cNvPicPr>
          <p:nvPr/>
        </p:nvPicPr>
        <p:blipFill>
          <a:blip r:embed="rId4"/>
          <a:srcRect l="15663" t="7302" r="27306" b="51671"/>
          <a:stretch>
            <a:fillRect/>
          </a:stretch>
        </p:blipFill>
        <p:spPr>
          <a:xfrm>
            <a:off x="8505739" y="2868198"/>
            <a:ext cx="2658188" cy="17767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508306" cy="577845"/>
          </a:xfrm>
        </p:spPr>
        <p:txBody>
          <a:bodyPr/>
          <a:lstStyle/>
          <a:p>
            <a:pPr lvl="0"/>
            <a:r>
              <a:rPr lang="nl-BE"/>
              <a:t>1.1. + 1.2. Midline – PICC: Statlock</a:t>
            </a:r>
            <a:r>
              <a:rPr lang="nl-BE" baseline="30000"/>
              <a:t>®</a:t>
            </a:r>
            <a:r>
              <a:rPr lang="nl-BE"/>
              <a:t> wissel (3)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9955209" cy="5143024"/>
          </a:xfrm>
        </p:spPr>
        <p:txBody>
          <a:bodyPr>
            <a:noAutofit/>
          </a:bodyPr>
          <a:lstStyle/>
          <a:p>
            <a:pPr marL="457200" lvl="0" indent="-457200">
              <a:spcAft>
                <a:spcPts val="500"/>
              </a:spcAft>
              <a:buFont typeface="Calibri Light"/>
              <a:buAutoNum type="arabicPeriod" startAt="5"/>
            </a:pPr>
            <a:r>
              <a:rPr lang="nl-BE" sz="1600" dirty="0"/>
              <a:t>Vleugeltjes van de oude </a:t>
            </a:r>
            <a:r>
              <a:rPr lang="nl-BE" sz="1600" dirty="0" err="1"/>
              <a:t>Statlock</a:t>
            </a:r>
            <a:r>
              <a:rPr lang="nl-BE" sz="1600" baseline="30000" dirty="0"/>
              <a:t>®</a:t>
            </a:r>
            <a:r>
              <a:rPr lang="nl-BE" sz="1600" dirty="0"/>
              <a:t> openklikken, katheter uit de </a:t>
            </a:r>
            <a:r>
              <a:rPr lang="nl-BE" sz="1600" dirty="0" err="1"/>
              <a:t>Statlock</a:t>
            </a:r>
            <a:r>
              <a:rPr lang="nl-BE" sz="1600" baseline="30000" dirty="0"/>
              <a:t>® </a:t>
            </a:r>
            <a:r>
              <a:rPr lang="nl-BE" sz="1600" dirty="0"/>
              <a:t> halen en vervolgens </a:t>
            </a:r>
            <a:r>
              <a:rPr lang="nl-BE" sz="1600" b="1" dirty="0" err="1"/>
              <a:t>Statlock</a:t>
            </a:r>
            <a:r>
              <a:rPr lang="nl-BE" sz="1600" b="1" baseline="30000" dirty="0"/>
              <a:t>® </a:t>
            </a:r>
            <a:r>
              <a:rPr lang="nl-BE" sz="1600" b="1" dirty="0"/>
              <a:t>van de huid</a:t>
            </a:r>
            <a:r>
              <a:rPr lang="nl-BE" sz="1600" dirty="0"/>
              <a:t> </a:t>
            </a:r>
            <a:r>
              <a:rPr lang="nl-BE" sz="1600" b="1" dirty="0"/>
              <a:t>en van katheter </a:t>
            </a:r>
            <a:r>
              <a:rPr lang="nl-BE" sz="1600" dirty="0"/>
              <a:t>losmaken</a:t>
            </a:r>
          </a:p>
          <a:p>
            <a:pPr marL="0" lvl="0" indent="0">
              <a:spcAft>
                <a:spcPts val="500"/>
              </a:spcAft>
              <a:buNone/>
            </a:pPr>
            <a:endParaRPr lang="nl-BE" sz="1600" dirty="0"/>
          </a:p>
          <a:p>
            <a:pPr marL="0" lvl="0" indent="0">
              <a:spcAft>
                <a:spcPts val="500"/>
              </a:spcAft>
              <a:buNone/>
            </a:pPr>
            <a:endParaRPr lang="nl-BE" sz="1600" dirty="0"/>
          </a:p>
          <a:p>
            <a:pPr marL="0" lvl="0" indent="0">
              <a:spcAft>
                <a:spcPts val="500"/>
              </a:spcAft>
              <a:buNone/>
            </a:pPr>
            <a:r>
              <a:rPr lang="nl-BE" sz="1600" dirty="0"/>
              <a:t> </a:t>
            </a:r>
            <a:endParaRPr lang="nl-NL" dirty="0"/>
          </a:p>
          <a:p>
            <a:pPr marL="457200" lvl="0" indent="-457200">
              <a:spcAft>
                <a:spcPts val="500"/>
              </a:spcAft>
              <a:buFont typeface="Calibri Light"/>
              <a:buAutoNum type="arabicPeriod" startAt="6"/>
            </a:pPr>
            <a:r>
              <a:rPr lang="nl-BE" sz="1600" b="1" dirty="0"/>
              <a:t>Huid ontsmetten </a:t>
            </a:r>
            <a:r>
              <a:rPr lang="nl-BE" sz="1600" dirty="0"/>
              <a:t>+ laten drogen aan lucht</a:t>
            </a:r>
          </a:p>
          <a:p>
            <a:pPr marL="457200" lvl="0" indent="-457200">
              <a:spcAft>
                <a:spcPts val="500"/>
              </a:spcAft>
              <a:buFont typeface="Calibri Light"/>
              <a:buAutoNum type="arabicPeriod" startAt="6"/>
            </a:pPr>
            <a:r>
              <a:rPr lang="nl-BE" sz="1600" b="1" dirty="0"/>
              <a:t>Ontvet de huid </a:t>
            </a:r>
            <a:r>
              <a:rPr lang="nl-BE" sz="1600" dirty="0"/>
              <a:t>op de plaats waar de nieuwe </a:t>
            </a:r>
            <a:r>
              <a:rPr lang="nl-BE" sz="1600" dirty="0" err="1"/>
              <a:t>Statlock</a:t>
            </a:r>
            <a:r>
              <a:rPr lang="nl-BE" sz="1600" baseline="30000" dirty="0"/>
              <a:t>®</a:t>
            </a:r>
            <a:r>
              <a:rPr lang="nl-BE" sz="1600" dirty="0"/>
              <a:t> komt </a:t>
            </a:r>
          </a:p>
          <a:p>
            <a:pPr marL="457200" lvl="0" indent="-457200">
              <a:spcAft>
                <a:spcPts val="500"/>
              </a:spcAft>
              <a:buFont typeface="Calibri Light"/>
              <a:buAutoNum type="arabicPeriod" startAt="6"/>
            </a:pPr>
            <a:endParaRPr lang="nl-BE" sz="1600" dirty="0"/>
          </a:p>
          <a:p>
            <a:pPr marL="457200" lvl="0" indent="-457200">
              <a:spcAft>
                <a:spcPts val="500"/>
              </a:spcAft>
              <a:buFont typeface="Calibri Light"/>
              <a:buAutoNum type="arabicPeriod" startAt="6"/>
            </a:pPr>
            <a:r>
              <a:rPr lang="nl-BE" sz="1600" dirty="0"/>
              <a:t>Katheter </a:t>
            </a:r>
            <a:r>
              <a:rPr lang="nl-BE" sz="1600" b="1" dirty="0"/>
              <a:t>fixeren</a:t>
            </a:r>
            <a:r>
              <a:rPr lang="nl-BE" sz="1600" dirty="0"/>
              <a:t> in de </a:t>
            </a:r>
            <a:r>
              <a:rPr lang="nl-BE" sz="1600" b="1" dirty="0"/>
              <a:t>nieuwe </a:t>
            </a:r>
            <a:r>
              <a:rPr lang="nl-BE" sz="1600" b="1" dirty="0" err="1"/>
              <a:t>Statlock</a:t>
            </a:r>
            <a:r>
              <a:rPr lang="nl-BE" sz="1600" b="1" baseline="30000" dirty="0"/>
              <a:t>®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400" dirty="0"/>
              <a:t>Beide fixatiepunten sluiten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400" dirty="0"/>
              <a:t>Verwijder aan één zijde de beschermfolie van de </a:t>
            </a:r>
            <a:r>
              <a:rPr lang="nl-BE" sz="1400" dirty="0" err="1"/>
              <a:t>Statlock</a:t>
            </a:r>
            <a:r>
              <a:rPr lang="nl-BE" sz="1400" baseline="30000" dirty="0"/>
              <a:t>®</a:t>
            </a:r>
            <a:r>
              <a:rPr lang="nl-BE" sz="1400" dirty="0"/>
              <a:t> en fixeer op de huid (pijltjes naar de insteekplaats); herhaal nadien voor de andere zijde</a:t>
            </a:r>
            <a:endParaRPr lang="en-US" sz="1400" dirty="0"/>
          </a:p>
          <a:p>
            <a:pPr marL="457200" lvl="0" indent="-457200"/>
            <a:endParaRPr lang="nl-BE" sz="1400" dirty="0"/>
          </a:p>
          <a:p>
            <a:pPr lvl="0"/>
            <a:endParaRPr lang="nl-BE" sz="1400" dirty="0"/>
          </a:p>
          <a:p>
            <a:pPr marL="514350" lvl="0" indent="-285750"/>
            <a:endParaRPr lang="nl-BE" sz="1600" dirty="0"/>
          </a:p>
          <a:p>
            <a:pPr marL="0" lvl="0" indent="0">
              <a:buNone/>
            </a:pPr>
            <a:endParaRPr lang="nl-BE" sz="1400" b="1" dirty="0"/>
          </a:p>
          <a:p>
            <a:pPr lvl="1">
              <a:buFont typeface="Courier New"/>
              <a:buChar char="o"/>
            </a:pPr>
            <a:endParaRPr lang="nl-BE" sz="1400" dirty="0"/>
          </a:p>
          <a:p>
            <a:pPr lvl="0"/>
            <a:endParaRPr lang="nl-BE" sz="1600" dirty="0"/>
          </a:p>
          <a:p>
            <a:pPr marL="0" lvl="0" indent="0">
              <a:buNone/>
            </a:pPr>
            <a:endParaRPr lang="nl-BE" sz="14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6D440C-1631-4CBA-A674-659EB0B00F02}" type="slidenum">
              <a:rPr/>
              <a:t>34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5" descr="Afbeelding met tekst, joint, pols, vinger&#10;&#10;Automatisch gegenereerde beschrijving"/>
          <p:cNvPicPr>
            <a:picLocks noChangeAspect="1"/>
          </p:cNvPicPr>
          <p:nvPr/>
        </p:nvPicPr>
        <p:blipFill>
          <a:blip r:embed="rId2"/>
          <a:srcRect l="15181" t="58355" r="28270"/>
          <a:stretch>
            <a:fillRect/>
          </a:stretch>
        </p:blipFill>
        <p:spPr>
          <a:xfrm>
            <a:off x="5940847" y="1849026"/>
            <a:ext cx="2569125" cy="17709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Tijdelijke aanduiding voor inhoud 3" descr="Afbeelding met joint, pols, medisch, Medische apparatuur&#10;&#10;Automatisch gegenereerde beschrijving"/>
          <p:cNvPicPr>
            <a:picLocks noChangeAspect="1"/>
          </p:cNvPicPr>
          <p:nvPr/>
        </p:nvPicPr>
        <p:blipFill>
          <a:blip r:embed="rId3"/>
          <a:srcRect l="15625" t="11726" r="23542" b="22613"/>
          <a:stretch>
            <a:fillRect/>
          </a:stretch>
        </p:blipFill>
        <p:spPr>
          <a:xfrm>
            <a:off x="8541090" y="1846073"/>
            <a:ext cx="2535548" cy="1744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13" descr="Afbeelding met tekst, persoon, vinger, nagel&#10;&#10;Automatisch gegenereerde beschrijving"/>
          <p:cNvPicPr>
            <a:picLocks noChangeAspect="1"/>
          </p:cNvPicPr>
          <p:nvPr/>
        </p:nvPicPr>
        <p:blipFill>
          <a:blip r:embed="rId4"/>
          <a:srcRect l="13858" t="24510" r="39843" b="18301"/>
          <a:stretch>
            <a:fillRect/>
          </a:stretch>
        </p:blipFill>
        <p:spPr>
          <a:xfrm>
            <a:off x="8016297" y="3587785"/>
            <a:ext cx="3049853" cy="18185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508306" cy="577845"/>
          </a:xfrm>
        </p:spPr>
        <p:txBody>
          <a:bodyPr/>
          <a:lstStyle/>
          <a:p>
            <a:pPr lvl="0"/>
            <a:r>
              <a:rPr lang="nl-BE"/>
              <a:t>1.1. + 1.2. Midline – PICC: Statlock</a:t>
            </a:r>
            <a:r>
              <a:rPr lang="nl-BE" baseline="30000"/>
              <a:t>®</a:t>
            </a:r>
            <a:r>
              <a:rPr lang="nl-BE"/>
              <a:t> wissel (4)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8049764" cy="5143024"/>
          </a:xfrm>
        </p:spPr>
        <p:txBody>
          <a:bodyPr/>
          <a:lstStyle/>
          <a:p>
            <a:pPr marL="457200" lvl="0" indent="-457200">
              <a:buFont typeface="Calibri Light"/>
              <a:buAutoNum type="arabicPeriod" startAt="9"/>
            </a:pPr>
            <a:r>
              <a:rPr lang="nl-BE" sz="1600" b="1" dirty="0"/>
              <a:t>Steriele bevestigingstrip verwijderen</a:t>
            </a:r>
          </a:p>
          <a:p>
            <a:pPr marL="457200" lvl="0" indent="-457200">
              <a:buFont typeface="Calibri Light"/>
              <a:buAutoNum type="arabicPeriod" startAt="9"/>
            </a:pPr>
            <a:endParaRPr lang="nl-BE" sz="1600" dirty="0"/>
          </a:p>
          <a:p>
            <a:pPr marL="457200" lvl="0" indent="-457200">
              <a:buFont typeface="Calibri Light"/>
              <a:buAutoNum type="arabicPeriod" startAt="9"/>
            </a:pPr>
            <a:endParaRPr lang="nl-BE" sz="1600" dirty="0"/>
          </a:p>
          <a:p>
            <a:pPr marL="457200" lvl="0" indent="-457200">
              <a:buFont typeface="Calibri Light"/>
              <a:buAutoNum type="arabicPeriod" startAt="9"/>
            </a:pPr>
            <a:endParaRPr lang="nl-BE" sz="1600" dirty="0"/>
          </a:p>
          <a:p>
            <a:pPr marL="457200" lvl="0" indent="-457200">
              <a:buFont typeface="Calibri Light"/>
              <a:buAutoNum type="arabicPeriod" startAt="9"/>
            </a:pPr>
            <a:endParaRPr lang="en-US" sz="1600" dirty="0"/>
          </a:p>
          <a:p>
            <a:pPr marL="457200" lvl="0" indent="-457200">
              <a:buFont typeface="Calibri Light"/>
              <a:buAutoNum type="arabicPeriod" startAt="9"/>
            </a:pPr>
            <a:r>
              <a:rPr lang="nl-BE" sz="1600" b="1" dirty="0"/>
              <a:t>Huid opnieuw ontsmetten</a:t>
            </a:r>
            <a:r>
              <a:rPr lang="nl-BE" sz="1600" dirty="0"/>
              <a:t> + laten drogen aan lucht</a:t>
            </a:r>
          </a:p>
          <a:p>
            <a:pPr lvl="1">
              <a:buFont typeface="Courier New" pitchFamily="49"/>
              <a:buChar char="o"/>
            </a:pPr>
            <a:r>
              <a:rPr lang="nl-BE" sz="1400" dirty="0">
                <a:cs typeface="Segoe UI"/>
              </a:rPr>
              <a:t>Voorkom dat de chloorhexidine in contact komt met de </a:t>
            </a:r>
            <a:r>
              <a:rPr lang="nl-BE" sz="1400" dirty="0" err="1">
                <a:cs typeface="Segoe UI"/>
              </a:rPr>
              <a:t>Statlock</a:t>
            </a:r>
            <a:r>
              <a:rPr lang="nl-BE" sz="1400" baseline="30000" dirty="0"/>
              <a:t>®</a:t>
            </a:r>
            <a:endParaRPr lang="nl-BE" sz="800" dirty="0">
              <a:cs typeface="Segoe UI"/>
            </a:endParaRPr>
          </a:p>
          <a:p>
            <a:pPr lvl="1"/>
            <a:endParaRPr lang="nl-BE" sz="800" dirty="0">
              <a:cs typeface="Segoe UI"/>
            </a:endParaRPr>
          </a:p>
          <a:p>
            <a:pPr lvl="1"/>
            <a:endParaRPr lang="nl-BE" sz="800" dirty="0">
              <a:cs typeface="Segoe UI"/>
            </a:endParaRPr>
          </a:p>
          <a:p>
            <a:pPr lvl="1"/>
            <a:endParaRPr lang="nl-BE" sz="800" dirty="0">
              <a:cs typeface="Segoe UI"/>
            </a:endParaRPr>
          </a:p>
          <a:p>
            <a:pPr lvl="1"/>
            <a:endParaRPr lang="nl-BE" sz="800" dirty="0">
              <a:cs typeface="Segoe UI"/>
            </a:endParaRPr>
          </a:p>
          <a:p>
            <a:pPr marL="457200" lvl="0" indent="-457200">
              <a:buFont typeface="Calibri Light"/>
              <a:buAutoNum type="arabicPeriod" startAt="9"/>
            </a:pPr>
            <a:r>
              <a:rPr lang="nl-BE" sz="1600" dirty="0"/>
              <a:t>Aanbrengen </a:t>
            </a:r>
            <a:r>
              <a:rPr lang="nl-BE" sz="1600" b="1" dirty="0"/>
              <a:t>transparant verband </a:t>
            </a:r>
            <a:r>
              <a:rPr lang="nl-BE" sz="1600" dirty="0"/>
              <a:t>op insteekplaats en op de </a:t>
            </a:r>
            <a:r>
              <a:rPr lang="nl-BE" sz="1600" dirty="0" err="1"/>
              <a:t>Statlock</a:t>
            </a:r>
            <a:r>
              <a:rPr lang="nl-BE" sz="1600" baseline="30000" dirty="0"/>
              <a:t>®</a:t>
            </a:r>
            <a:endParaRPr lang="en-US" sz="1600" baseline="30000" dirty="0"/>
          </a:p>
          <a:p>
            <a:pPr marL="457200" lvl="0" indent="-457200">
              <a:buFont typeface="Calibri Light"/>
              <a:buAutoNum type="arabicPeriod" startAt="9"/>
            </a:pPr>
            <a:r>
              <a:rPr lang="nl-BE" sz="1600" dirty="0"/>
              <a:t>Noteer </a:t>
            </a:r>
            <a:r>
              <a:rPr lang="nl-BE" sz="1600" b="1" dirty="0"/>
              <a:t>datum</a:t>
            </a:r>
            <a:r>
              <a:rPr lang="nl-BE" sz="1600" dirty="0"/>
              <a:t> op het verband </a:t>
            </a:r>
            <a:endParaRPr lang="en-US" sz="1600" dirty="0"/>
          </a:p>
          <a:p>
            <a:pPr marL="457200" lvl="0" indent="-457200"/>
            <a:endParaRPr lang="nl-BE" sz="1400" dirty="0"/>
          </a:p>
          <a:p>
            <a:pPr marL="457200" lvl="0" indent="-457200"/>
            <a:endParaRPr lang="nl-BE" sz="1400" dirty="0"/>
          </a:p>
          <a:p>
            <a:pPr marL="457200" lvl="0" indent="-457200"/>
            <a:endParaRPr lang="nl-BE" sz="1400" dirty="0"/>
          </a:p>
          <a:p>
            <a:pPr marL="457200" lvl="0" indent="-457200"/>
            <a:endParaRPr lang="nl-BE" sz="1400" dirty="0"/>
          </a:p>
          <a:p>
            <a:pPr marL="457200" lvl="0" indent="-457200"/>
            <a:endParaRPr lang="nl-BE" sz="1400" dirty="0"/>
          </a:p>
          <a:p>
            <a:pPr lvl="0"/>
            <a:endParaRPr lang="nl-BE" sz="1400" dirty="0"/>
          </a:p>
          <a:p>
            <a:pPr marL="514350" lvl="0" indent="-285750"/>
            <a:endParaRPr lang="nl-BE" sz="1400" dirty="0"/>
          </a:p>
          <a:p>
            <a:pPr marL="0" lvl="0" indent="0">
              <a:buNone/>
            </a:pPr>
            <a:endParaRPr lang="nl-BE" sz="1400" b="1" dirty="0"/>
          </a:p>
          <a:p>
            <a:pPr lvl="1">
              <a:buFont typeface="Courier New"/>
              <a:buChar char="o"/>
            </a:pPr>
            <a:endParaRPr lang="nl-BE" sz="1400" dirty="0"/>
          </a:p>
          <a:p>
            <a:pPr lvl="0"/>
            <a:endParaRPr lang="nl-BE" sz="1400" dirty="0"/>
          </a:p>
          <a:p>
            <a:pPr marL="0" lvl="0" indent="0">
              <a:buNone/>
            </a:pPr>
            <a:endParaRPr lang="nl-BE" sz="14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2087DF-4638-4661-8DBE-B780745F8140}" type="slidenum">
              <a:rPr/>
              <a:t>35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2" descr="Afbeelding met persoon, nagel, vinger, duim&#10;&#10;Automatisch gegenereerde beschrijving"/>
          <p:cNvPicPr>
            <a:picLocks noChangeAspect="1"/>
          </p:cNvPicPr>
          <p:nvPr/>
        </p:nvPicPr>
        <p:blipFill>
          <a:blip r:embed="rId2"/>
          <a:srcRect l="19133" t="14634" r="-361" b="610"/>
          <a:stretch>
            <a:fillRect/>
          </a:stretch>
        </p:blipFill>
        <p:spPr>
          <a:xfrm>
            <a:off x="8805196" y="1217221"/>
            <a:ext cx="2630015" cy="16796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Tijdelijke aanduiding voor inhoud 3" descr="Afbeelding met nagel, tekst, persoon, Modeaccessoire&#10;&#10;Automatisch gegenereerde beschrijving"/>
          <p:cNvPicPr>
            <a:picLocks noChangeAspect="1"/>
          </p:cNvPicPr>
          <p:nvPr/>
        </p:nvPicPr>
        <p:blipFill>
          <a:blip r:embed="rId3"/>
          <a:srcRect l="12623" t="3837" r="41311" b="54197"/>
          <a:stretch>
            <a:fillRect/>
          </a:stretch>
        </p:blipFill>
        <p:spPr>
          <a:xfrm>
            <a:off x="8823100" y="2867933"/>
            <a:ext cx="2552959" cy="15781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Tijdelijke aanduiding voor inhoud 3" descr="Afbeelding met nagel, tekst, persoon, Modeaccessoire&#10;&#10;Automatisch gegenereerde beschrijving"/>
          <p:cNvPicPr>
            <a:picLocks noChangeAspect="1"/>
          </p:cNvPicPr>
          <p:nvPr/>
        </p:nvPicPr>
        <p:blipFill>
          <a:blip r:embed="rId3"/>
          <a:srcRect l="12295" t="57794" r="40936" b="480"/>
          <a:stretch>
            <a:fillRect/>
          </a:stretch>
        </p:blipFill>
        <p:spPr>
          <a:xfrm>
            <a:off x="8804300" y="4503758"/>
            <a:ext cx="2595451" cy="15791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508306" cy="577845"/>
          </a:xfrm>
        </p:spPr>
        <p:txBody>
          <a:bodyPr/>
          <a:lstStyle/>
          <a:p>
            <a:pPr lvl="0"/>
            <a:r>
              <a:rPr lang="nl-BE"/>
              <a:t>1.1. + 1.2. Midline – PICC: Securacath</a:t>
            </a:r>
            <a:r>
              <a:rPr lang="nl-BE" baseline="30000"/>
              <a:t>®</a:t>
            </a:r>
            <a:r>
              <a:rPr lang="nl-BE"/>
              <a:t> verwijdering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020387"/>
            <a:ext cx="10588559" cy="4351336"/>
          </a:xfrm>
        </p:spPr>
        <p:txBody>
          <a:bodyPr/>
          <a:lstStyle/>
          <a:p>
            <a:pPr marL="0" lvl="0" indent="0">
              <a:buNone/>
            </a:pPr>
            <a:endParaRPr lang="nl-BE" sz="2000" dirty="0"/>
          </a:p>
          <a:p>
            <a:pPr lvl="0"/>
            <a:r>
              <a:rPr lang="nl-BE" sz="2000" dirty="0"/>
              <a:t>Enkel verwijderen wanneer de PICC/</a:t>
            </a:r>
            <a:r>
              <a:rPr lang="nl-BE" sz="2000" dirty="0" err="1"/>
              <a:t>midline</a:t>
            </a:r>
            <a:r>
              <a:rPr lang="nl-BE" sz="2000" dirty="0"/>
              <a:t> verwijderd wordt</a:t>
            </a:r>
          </a:p>
          <a:p>
            <a:pPr marL="0" lvl="0" indent="0">
              <a:buNone/>
            </a:pPr>
            <a:endParaRPr lang="nl-BE" sz="2000" dirty="0"/>
          </a:p>
          <a:p>
            <a:r>
              <a:rPr lang="nl-BE" sz="2000" dirty="0"/>
              <a:t>Onder </a:t>
            </a:r>
            <a:r>
              <a:rPr lang="nl-BE" sz="2000" b="1" dirty="0"/>
              <a:t>aseptische omstandigheden</a:t>
            </a:r>
            <a:endParaRPr lang="en-US" sz="2000" b="1" dirty="0"/>
          </a:p>
          <a:p>
            <a:pPr marL="0" lvl="0" indent="0">
              <a:buNone/>
            </a:pPr>
            <a:endParaRPr lang="nl-BE" sz="2000" dirty="0">
              <a:solidFill>
                <a:srgbClr val="FF0000"/>
              </a:solidFill>
            </a:endParaRPr>
          </a:p>
          <a:p>
            <a:pPr lvl="0">
              <a:spcAft>
                <a:spcPts val="500"/>
              </a:spcAft>
            </a:pPr>
            <a:r>
              <a:rPr lang="nl-BE" sz="2000" dirty="0"/>
              <a:t>D.m.v. plooien of knippen: zie </a:t>
            </a:r>
            <a:r>
              <a:rPr lang="nl-BE" sz="2000" b="1" dirty="0"/>
              <a:t>instructievideo</a:t>
            </a:r>
            <a:r>
              <a:rPr lang="nl-BE" sz="2000" dirty="0"/>
              <a:t> van firma op YouTube:      </a:t>
            </a:r>
            <a:endParaRPr lang="nl-BE" dirty="0"/>
          </a:p>
          <a:p>
            <a:pPr marL="857250" lvl="0" indent="0">
              <a:spcAft>
                <a:spcPts val="500"/>
              </a:spcAft>
              <a:buNone/>
            </a:pPr>
            <a:r>
              <a:rPr lang="nl-BE" sz="2000" u="sng" dirty="0">
                <a:solidFill>
                  <a:srgbClr val="0563C1"/>
                </a:solidFill>
                <a:hlinkClick r:id="rId2"/>
              </a:rPr>
              <a:t>https://www.youtube.com/watch?v=UwCBqSD6vp</a:t>
            </a:r>
            <a:r>
              <a:rPr lang="nl-BE" sz="2000" u="sng" dirty="0">
                <a:solidFill>
                  <a:srgbClr val="0563C1"/>
                </a:solidFill>
              </a:rPr>
              <a:t>s</a:t>
            </a:r>
            <a:endParaRPr lang="nl-BE" dirty="0"/>
          </a:p>
          <a:p>
            <a:pPr marL="514350" lvl="0" indent="-285750"/>
            <a:endParaRPr lang="nl-BE" sz="2200" dirty="0"/>
          </a:p>
          <a:p>
            <a:pPr marL="0" lvl="0" indent="0">
              <a:buNone/>
            </a:pPr>
            <a:endParaRPr lang="nl-BE" b="1" dirty="0"/>
          </a:p>
          <a:p>
            <a:pPr lvl="1">
              <a:buFont typeface="Courier New"/>
              <a:buChar char="o"/>
            </a:pPr>
            <a:endParaRPr lang="nl-BE" dirty="0"/>
          </a:p>
          <a:p>
            <a:pPr lvl="0"/>
            <a:endParaRPr lang="nl-BE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CF61EC-1C46-44B7-A2EC-8AC69B8A244A}" type="slidenum">
              <a:rPr/>
              <a:t>36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6" descr="Afbeelding met gereedschap, schroevendraaier&#10;&#10;Automatisch gegenereerde beschrijv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11915" y="3310832"/>
            <a:ext cx="2125906" cy="23521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10071576" cy="577845"/>
          </a:xfrm>
        </p:spPr>
        <p:txBody>
          <a:bodyPr/>
          <a:lstStyle/>
          <a:p>
            <a:pPr lvl="0"/>
            <a:r>
              <a:rPr lang="nl-BE"/>
              <a:t>1.1. + 1.2. Midline – PICC: samenvatting katheterzorg</a:t>
            </a:r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67102E-E35A-4A4C-B063-B90E026B33DE}" type="slidenum">
              <a:rPr/>
              <a:t>37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4" name="Tabel 7"/>
          <p:cNvGraphicFramePr>
            <a:graphicFrameLocks noGrp="1"/>
          </p:cNvGraphicFramePr>
          <p:nvPr>
            <p:ph type="tbl" idx="4294967295"/>
          </p:nvPr>
        </p:nvGraphicFramePr>
        <p:xfrm>
          <a:off x="838203" y="1452734"/>
          <a:ext cx="10515589" cy="42163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43908">
                  <a:extLst>
                    <a:ext uri="{9D8B030D-6E8A-4147-A177-3AD203B41FA5}">
                      <a16:colId xmlns:a16="http://schemas.microsoft.com/office/drawing/2014/main" val="3229880436"/>
                    </a:ext>
                  </a:extLst>
                </a:gridCol>
                <a:gridCol w="8171681">
                  <a:extLst>
                    <a:ext uri="{9D8B030D-6E8A-4147-A177-3AD203B41FA5}">
                      <a16:colId xmlns:a16="http://schemas.microsoft.com/office/drawing/2014/main" val="942338912"/>
                    </a:ext>
                  </a:extLst>
                </a:gridCol>
              </a:tblGrid>
              <a:tr h="370844">
                <a:tc gridSpan="2">
                  <a:txBody>
                    <a:bodyPr/>
                    <a:lstStyle/>
                    <a:p>
                      <a:pPr lvl="0"/>
                      <a:r>
                        <a:rPr lang="nl-BE"/>
                        <a:t>Katheterzorg Midline - PICC </a:t>
                      </a:r>
                    </a:p>
                  </a:txBody>
                  <a:tcPr>
                    <a:solidFill>
                      <a:srgbClr val="018E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6840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b="1"/>
                        <a:t>Voorbereiding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kern="1200">
                          <a:solidFill>
                            <a:srgbClr val="000000"/>
                          </a:solidFill>
                          <a:latin typeface="Calibri"/>
                        </a:rPr>
                        <a:t>Doe zo nodig handschoenen aan </a:t>
                      </a:r>
                      <a:r>
                        <a:rPr lang="nl-BE" sz="1800" i="1" kern="1200">
                          <a:solidFill>
                            <a:srgbClr val="000000"/>
                          </a:solidFill>
                          <a:latin typeface="Calibri"/>
                        </a:rPr>
                        <a:t>(zie procedure ziekenhuis)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7119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nl-BE" b="1"/>
                        <a:t>Fixatie 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/>
                        <a:t>Statlock</a:t>
                      </a:r>
                      <a:r>
                        <a:rPr lang="nl-BE" sz="1800" kern="1200">
                          <a:solidFill>
                            <a:srgbClr val="000000"/>
                          </a:solidFill>
                          <a:latin typeface="Calibri"/>
                        </a:rPr>
                        <a:t>®</a:t>
                      </a:r>
                      <a:r>
                        <a:rPr lang="nl-BE"/>
                        <a:t>/</a:t>
                      </a:r>
                      <a:r>
                        <a:rPr lang="nl-BE">
                          <a:solidFill>
                            <a:srgbClr val="000000"/>
                          </a:solidFill>
                        </a:rPr>
                        <a:t>Griplock</a:t>
                      </a:r>
                      <a:r>
                        <a:rPr lang="nl-BE" sz="1800" kern="1200">
                          <a:solidFill>
                            <a:srgbClr val="000000"/>
                          </a:solidFill>
                          <a:latin typeface="Calibri"/>
                        </a:rPr>
                        <a:t>® of Securacath®</a:t>
                      </a:r>
                    </a:p>
                    <a:p>
                      <a:pPr marL="0" marR="0" lv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/>
                        <a:t>+ Transparant polyurethaan verband (bv. Tegaderm</a:t>
                      </a:r>
                      <a:r>
                        <a:rPr lang="nl-BE" sz="1800" kern="1200">
                          <a:solidFill>
                            <a:srgbClr val="000000"/>
                          </a:solidFill>
                          <a:latin typeface="Calibri"/>
                        </a:rPr>
                        <a:t>®)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3587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nl-BE" b="1"/>
                        <a:t>Verbandwissel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nl-BE"/>
                        <a:t>Minstens 1x/week</a:t>
                      </a:r>
                    </a:p>
                    <a:p>
                      <a:pPr lvl="0"/>
                      <a:r>
                        <a:rPr lang="nl-BE"/>
                        <a:t>Eerder indien verband los, bloederig en/of bevuild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879732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nl-BE" b="1"/>
                        <a:t>Insteekplaats 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nl-BE"/>
                        <a:t>Dagelijks controle op</a:t>
                      </a:r>
                      <a:r>
                        <a:rPr lang="nl-BE" b="0"/>
                        <a:t> </a:t>
                      </a: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roodheid, zwelling, vochtverlies, ongemak</a:t>
                      </a:r>
                      <a:endParaRPr lang="nl-BE" b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nl-BE" sz="1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Katheterklem (indien aanwezig) niet steeds op exact dezelfde plaats plaatsen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198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nl-BE" b="1"/>
                        <a:t>Controle 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nl-BE" b="1"/>
                        <a:t>doorgankelijkheid 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nl-BE"/>
                        <a:t>Voor/na elke toediening spoelen met minstens</a:t>
                      </a:r>
                      <a:r>
                        <a:rPr lang="nl-BE">
                          <a:solidFill>
                            <a:srgbClr val="000000"/>
                          </a:solidFill>
                        </a:rPr>
                        <a:t> 10 mL </a:t>
                      </a:r>
                      <a:r>
                        <a:rPr lang="nl-BE"/>
                        <a:t>fysiologische zoutoplossing (NaCl 0,9%)</a:t>
                      </a:r>
                    </a:p>
                    <a:p>
                      <a:pPr lvl="0"/>
                      <a:r>
                        <a:rPr lang="nl-BE"/>
                        <a:t>Min. 1x/week indien katheter niet in gebruik is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5375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nl-BE" b="1"/>
                        <a:t>Ontsmetting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nl-BE"/>
                        <a:t>Chloorhexidine ≥ 0,5% in alcohol 70% (bij allergie: Iso-Betadine</a:t>
                      </a:r>
                      <a:r>
                        <a:rPr lang="nl-BE" sz="1800" kern="1200">
                          <a:solidFill>
                            <a:srgbClr val="000000"/>
                          </a:solidFill>
                          <a:latin typeface="Calibri"/>
                        </a:rPr>
                        <a:t>® in alcohol)</a:t>
                      </a:r>
                    </a:p>
                    <a:p>
                      <a:pPr lvl="0">
                        <a:buNone/>
                      </a:pPr>
                      <a:r>
                        <a:rPr lang="nl-BE" sz="1800" kern="1200">
                          <a:solidFill>
                            <a:srgbClr val="000000"/>
                          </a:solidFill>
                          <a:latin typeface="Calibri"/>
                        </a:rPr>
                        <a:t>Contacttijd: 15 seconden (+ wachten tot opgedroogd)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3275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676546" cy="577845"/>
          </a:xfrm>
        </p:spPr>
        <p:txBody>
          <a:bodyPr/>
          <a:lstStyle/>
          <a:p>
            <a:pPr lvl="0"/>
            <a:r>
              <a:rPr lang="nl-BE"/>
              <a:t>1.1. + 1.2. Midline – PICC: verwijderen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88559" cy="4351336"/>
          </a:xfrm>
        </p:spPr>
        <p:txBody>
          <a:bodyPr/>
          <a:lstStyle/>
          <a:p>
            <a:pPr lvl="0"/>
            <a:r>
              <a:rPr lang="nl-BE" sz="2000" dirty="0"/>
              <a:t>Bij beëindigen OPAT</a:t>
            </a:r>
          </a:p>
          <a:p>
            <a:pPr lvl="0"/>
            <a:r>
              <a:rPr lang="nl-BE" sz="2000" b="1" dirty="0"/>
              <a:t>Steeds op voorschrift</a:t>
            </a:r>
            <a:r>
              <a:rPr lang="nl-BE" sz="2000" dirty="0"/>
              <a:t> van behandelende arts </a:t>
            </a:r>
          </a:p>
          <a:p>
            <a:pPr lvl="0"/>
            <a:r>
              <a:rPr lang="nl-BE" sz="2000" dirty="0"/>
              <a:t>Kan in het ziekenhuis indien onvoldoende ervaring of o.b.v. voorkeur patiënt</a:t>
            </a:r>
            <a:endParaRPr lang="en-US" sz="2000" dirty="0"/>
          </a:p>
          <a:p>
            <a:pPr lvl="0"/>
            <a:endParaRPr lang="nl-BE" dirty="0"/>
          </a:p>
          <a:p>
            <a:pPr lvl="0"/>
            <a:r>
              <a:rPr lang="nl-BE" sz="2000" b="1" dirty="0"/>
              <a:t>Werkwijze:</a:t>
            </a:r>
            <a:endParaRPr lang="en-US" sz="2000" b="1" dirty="0"/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Langzaam verwijderen door zachtjes terug te trekken</a:t>
            </a:r>
            <a:endParaRPr lang="en-US" sz="1600" dirty="0"/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i="1" dirty="0"/>
              <a:t>Cave: PICC katheter is langer dan </a:t>
            </a:r>
            <a:r>
              <a:rPr lang="nl-BE" sz="1600" i="1" dirty="0" err="1"/>
              <a:t>Midline</a:t>
            </a:r>
            <a:r>
              <a:rPr lang="nl-BE" sz="1600" i="1" dirty="0"/>
              <a:t> katheter</a:t>
            </a:r>
            <a:endParaRPr lang="en-US" sz="1600" i="1" dirty="0"/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Voldoende lang afdrukken met steriel kompres</a:t>
            </a:r>
            <a:endParaRPr lang="en-US" sz="1600" dirty="0"/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Aanleggen van lokaal drukverband (bv. doorzichtige </a:t>
            </a:r>
            <a:r>
              <a:rPr lang="nl-BE" sz="1600" dirty="0" err="1"/>
              <a:t>Opsite</a:t>
            </a:r>
            <a:r>
              <a:rPr lang="nl-BE" sz="1600" baseline="30000" dirty="0"/>
              <a:t>®</a:t>
            </a:r>
            <a:r>
              <a:rPr lang="nl-BE" sz="1600" dirty="0"/>
              <a:t>)</a:t>
            </a:r>
          </a:p>
          <a:p>
            <a:pPr lvl="0"/>
            <a:endParaRPr lang="nl-BE" sz="2000" dirty="0"/>
          </a:p>
          <a:p>
            <a:pPr lvl="0"/>
            <a:endParaRPr lang="nl-BE" sz="2000" u="sng" dirty="0">
              <a:solidFill>
                <a:srgbClr val="0563C1"/>
              </a:solidFill>
            </a:endParaRPr>
          </a:p>
          <a:p>
            <a:pPr marL="514350" lvl="0" indent="-285750"/>
            <a:endParaRPr lang="nl-BE" sz="2200" dirty="0"/>
          </a:p>
          <a:p>
            <a:pPr marL="0" lvl="0" indent="0">
              <a:buNone/>
            </a:pPr>
            <a:endParaRPr lang="nl-BE" b="1" dirty="0"/>
          </a:p>
          <a:p>
            <a:pPr lvl="1">
              <a:buFont typeface="Courier New"/>
              <a:buChar char="o"/>
            </a:pPr>
            <a:endParaRPr lang="nl-BE" dirty="0"/>
          </a:p>
          <a:p>
            <a:pPr lvl="0"/>
            <a:endParaRPr lang="nl-BE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1414BB-D36B-4AC0-891A-A74AE45F195C}" type="slidenum">
              <a:rPr/>
              <a:t>38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1.3. Poortkatheter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9677396" cy="2377202"/>
          </a:xfrm>
        </p:spPr>
        <p:txBody>
          <a:bodyPr/>
          <a:lstStyle/>
          <a:p>
            <a:pPr marL="342900" lvl="1" indent="-342900"/>
            <a:r>
              <a:rPr lang="nl-BE" b="1" dirty="0"/>
              <a:t>Onderhuids</a:t>
            </a:r>
            <a:r>
              <a:rPr lang="nl-BE" dirty="0"/>
              <a:t> geplaatste poort met directe toegang tot een grote vene</a:t>
            </a:r>
            <a:endParaRPr lang="nl-NL" dirty="0"/>
          </a:p>
          <a:p>
            <a:pPr marL="342900" lvl="1" indent="-342900"/>
            <a:r>
              <a:rPr lang="nl-BE" dirty="0"/>
              <a:t>Kan </a:t>
            </a:r>
            <a:r>
              <a:rPr lang="nl-BE" b="1" dirty="0"/>
              <a:t>tot 1,5 jaar na het einde </a:t>
            </a:r>
            <a:r>
              <a:rPr lang="nl-BE" dirty="0"/>
              <a:t>van de therapie ter plaatse blijven </a:t>
            </a:r>
          </a:p>
          <a:p>
            <a:pPr marL="342900" lvl="1" indent="-342900"/>
            <a:endParaRPr lang="nl-BE" dirty="0"/>
          </a:p>
          <a:p>
            <a:pPr marL="342900" lvl="1" indent="-342900"/>
            <a:r>
              <a:rPr lang="nl-BE" dirty="0"/>
              <a:t>Wordt </a:t>
            </a:r>
            <a:r>
              <a:rPr lang="nl-BE" b="1" dirty="0"/>
              <a:t>aangeprikt met Huberpunt/</a:t>
            </a:r>
            <a:r>
              <a:rPr lang="nl-BE" b="1" dirty="0" err="1"/>
              <a:t>Gripper</a:t>
            </a:r>
            <a:r>
              <a:rPr lang="nl-BE" b="1" dirty="0"/>
              <a:t> naald</a:t>
            </a:r>
          </a:p>
          <a:p>
            <a:pPr marL="800100" lvl="3" indent="-342900">
              <a:spcAft>
                <a:spcPts val="500"/>
              </a:spcAft>
              <a:buFont typeface="Courier New" pitchFamily="49"/>
              <a:buChar char="o"/>
            </a:pPr>
            <a:r>
              <a:rPr lang="nl-BE" dirty="0"/>
              <a:t>Naald bestaat in verschillende diameters en lengte</a:t>
            </a:r>
          </a:p>
          <a:p>
            <a:pPr marL="800100" lvl="3" indent="-342900">
              <a:spcAft>
                <a:spcPts val="500"/>
              </a:spcAft>
              <a:buFont typeface="Courier New" pitchFamily="49"/>
              <a:buChar char="o"/>
            </a:pPr>
            <a:r>
              <a:rPr lang="nl-BE" dirty="0"/>
              <a:t>Naald dient minstens wekelijks vervangen te worden</a:t>
            </a:r>
          </a:p>
          <a:p>
            <a:pPr marL="800100" lvl="3" indent="-342900">
              <a:spcAft>
                <a:spcPts val="500"/>
              </a:spcAft>
            </a:pPr>
            <a:endParaRPr lang="nl-BE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0" lvl="0" indent="0">
              <a:buNone/>
            </a:pPr>
            <a:endParaRPr lang="nl-BE" b="1" dirty="0"/>
          </a:p>
          <a:p>
            <a:pPr lvl="1">
              <a:buFont typeface="Courier New"/>
              <a:buChar char="o"/>
            </a:pPr>
            <a:endParaRPr lang="nl-BE" dirty="0"/>
          </a:p>
          <a:p>
            <a:pPr lvl="0"/>
            <a:endParaRPr lang="nl-BE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7BCB3B-D1B5-46BC-AB3E-D4A25B35708F}" type="slidenum">
              <a:rPr/>
              <a:t>39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3" descr="Afbeelding met diagram&#10;&#10;Automatisch gegenereerde beschrijv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51392" y="3694596"/>
            <a:ext cx="3163439" cy="23446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3694596"/>
            <a:ext cx="8013188" cy="4351336"/>
          </a:xfrm>
        </p:spPr>
        <p:txBody>
          <a:bodyPr/>
          <a:lstStyle/>
          <a:p>
            <a:pPr marL="342900" lvl="1" indent="-342900"/>
            <a:r>
              <a:rPr lang="nl-BE" dirty="0"/>
              <a:t>Verplichte </a:t>
            </a:r>
            <a:r>
              <a:rPr lang="nl-BE" b="1" dirty="0"/>
              <a:t>wekelijkse </a:t>
            </a:r>
            <a:r>
              <a:rPr lang="nl-BE" b="1" dirty="0" err="1"/>
              <a:t>katheterzorg</a:t>
            </a:r>
            <a:r>
              <a:rPr lang="nl-BE" dirty="0"/>
              <a:t>:</a:t>
            </a:r>
          </a:p>
          <a:p>
            <a:pPr marL="742950" lvl="3" indent="-285750">
              <a:spcAft>
                <a:spcPts val="500"/>
              </a:spcAft>
              <a:buFont typeface="Courier New" pitchFamily="49"/>
              <a:buChar char="o"/>
            </a:pPr>
            <a:r>
              <a:rPr lang="nl-BE" dirty="0"/>
              <a:t>Vervangen van verband minimaal 1x/w of frequenter als het verband vochtig, los of zichtbaar bevuild is</a:t>
            </a:r>
            <a:endParaRPr lang="en-US" dirty="0"/>
          </a:p>
          <a:p>
            <a:pPr marL="514350" lvl="0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0" lvl="0" indent="0">
              <a:buNone/>
            </a:pPr>
            <a:endParaRPr lang="nl-BE" b="1" dirty="0"/>
          </a:p>
          <a:p>
            <a:pPr lvl="1">
              <a:buFont typeface="Courier New"/>
              <a:buChar char="o"/>
            </a:pPr>
            <a:endParaRPr lang="nl-BE" dirty="0"/>
          </a:p>
          <a:p>
            <a:pPr lvl="0"/>
            <a:endParaRPr lang="nl-BE" dirty="0"/>
          </a:p>
          <a:p>
            <a:pPr marL="0" lvl="0" indent="0">
              <a:buNone/>
            </a:pPr>
            <a:endParaRPr lang="nl-BE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Voordelen OPAT 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253331"/>
            <a:ext cx="10515600" cy="4351336"/>
          </a:xfrm>
        </p:spPr>
        <p:txBody>
          <a:bodyPr/>
          <a:lstStyle/>
          <a:p>
            <a:pPr lvl="0"/>
            <a:r>
              <a:rPr lang="nl-BE" sz="2000"/>
              <a:t>Meer </a:t>
            </a:r>
            <a:r>
              <a:rPr lang="nl-BE" sz="2000" b="1"/>
              <a:t>comfort</a:t>
            </a:r>
            <a:r>
              <a:rPr lang="nl-BE" sz="2000"/>
              <a:t> voor de patiënt</a:t>
            </a:r>
          </a:p>
          <a:p>
            <a:pPr lvl="0"/>
            <a:r>
              <a:rPr lang="nl-BE" sz="2000"/>
              <a:t>Sneller dagelijkse activiteiten hervatten (werk, school)</a:t>
            </a:r>
          </a:p>
          <a:p>
            <a:pPr lvl="0"/>
            <a:endParaRPr lang="nl-BE" sz="2000"/>
          </a:p>
          <a:p>
            <a:pPr lvl="0"/>
            <a:r>
              <a:rPr lang="nl-BE" sz="2000"/>
              <a:t>Verminderd risico op </a:t>
            </a:r>
            <a:r>
              <a:rPr lang="nl-BE" sz="2000" b="1"/>
              <a:t>nosocomiale kolonisatie</a:t>
            </a:r>
          </a:p>
          <a:p>
            <a:pPr lvl="0"/>
            <a:r>
              <a:rPr lang="nl-BE" sz="2000">
                <a:cs typeface="Calibri"/>
              </a:rPr>
              <a:t>Potentieel resistente bacteriën buiten ziekenhuis houden</a:t>
            </a:r>
            <a:endParaRPr lang="en-US" sz="2000">
              <a:cs typeface="Calibri"/>
            </a:endParaRPr>
          </a:p>
          <a:p>
            <a:pPr lvl="0"/>
            <a:endParaRPr lang="nl-BE" sz="2000">
              <a:latin typeface="Calibri"/>
              <a:cs typeface="Calibri"/>
            </a:endParaRPr>
          </a:p>
          <a:p>
            <a:pPr lvl="0">
              <a:spcAft>
                <a:spcPts val="500"/>
              </a:spcAft>
            </a:pPr>
            <a:r>
              <a:rPr lang="nl-BE" sz="2000" b="1">
                <a:cs typeface="Calibri"/>
              </a:rPr>
              <a:t>Beperking hospitalisatieduur</a:t>
            </a:r>
            <a:r>
              <a:rPr lang="nl-BE" sz="2000">
                <a:cs typeface="Calibri"/>
              </a:rPr>
              <a:t> met</a:t>
            </a:r>
          </a:p>
          <a:p>
            <a:pPr lvl="1">
              <a:spcAft>
                <a:spcPts val="500"/>
              </a:spcAft>
              <a:buFont typeface="Courier New"/>
              <a:buChar char="o"/>
            </a:pPr>
            <a:r>
              <a:rPr lang="nl-BE" sz="1600">
                <a:cs typeface="Calibri"/>
              </a:rPr>
              <a:t>Reductie hospitalisatiekosten</a:t>
            </a:r>
            <a:endParaRPr lang="nl-BE" sz="1600"/>
          </a:p>
          <a:p>
            <a:pPr lvl="1">
              <a:spcAft>
                <a:spcPts val="500"/>
              </a:spcAft>
              <a:buFont typeface="Courier New"/>
              <a:buChar char="o"/>
            </a:pPr>
            <a:r>
              <a:rPr lang="nl-BE" sz="1600">
                <a:cs typeface="Calibri"/>
              </a:rPr>
              <a:t>Vrijmaken van ziekenhuiscapaciteit </a:t>
            </a:r>
            <a:endParaRPr lang="nl-BE" sz="1600"/>
          </a:p>
          <a:p>
            <a:pPr marL="0" lvl="0" indent="0">
              <a:buNone/>
            </a:pPr>
            <a:endParaRPr lang="nl-BE" sz="2000">
              <a:cs typeface="Calibri"/>
            </a:endParaRPr>
          </a:p>
          <a:p>
            <a:pPr lvl="0"/>
            <a:endParaRPr lang="nl-BE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73631C-91AA-4338-B023-AB7BD20F01B0}" type="slidenum">
              <a:rPr/>
              <a:t>4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99842" y="6275938"/>
            <a:ext cx="1115395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Chapman ALN. Outpatient parenteral antimicrobial therapy. BMJ. 2013;346(1):f1585-f1585.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Norris AH, Shrestha NK, Allison GM, et al. 2018 Infectious diseases society of America clinical practice guideline for the management of outpatient parenteral antimicrobial therapy. Clin Infect Dis. 2018:1-35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Berrevoets MAH, Oerlemans AJM, Tromp M, et al. Quality of outpatient parenteral antimicrobial therapy (OPAT) care from the patient’s perspective: a qualitative study. BMJ Open. 2018;8(11):e024564.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Steffens E, Quintens C, Derdelinckx I, et al. Outpatient parenteral antimicrobial therapy and antibiotic stewardship: opponents or teammates? Infection. 2019;47(2):169-181.</a:t>
            </a:r>
            <a:endParaRPr lang="nl-BE" sz="9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485601" cy="577845"/>
          </a:xfrm>
        </p:spPr>
        <p:txBody>
          <a:bodyPr/>
          <a:lstStyle/>
          <a:p>
            <a:pPr lvl="0"/>
            <a:r>
              <a:rPr lang="nl-BE"/>
              <a:t>1.3. Poortkatheter: samenvatting katheterzorg</a:t>
            </a:r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64E8A0-0D24-4487-914C-F9964BF7DB08}" type="slidenum">
              <a:rPr/>
              <a:t>40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4" name="Tabel 7"/>
          <p:cNvGraphicFramePr>
            <a:graphicFrameLocks noGrp="1"/>
          </p:cNvGraphicFramePr>
          <p:nvPr>
            <p:ph type="tbl" idx="4294967295"/>
          </p:nvPr>
        </p:nvGraphicFramePr>
        <p:xfrm>
          <a:off x="838203" y="1710028"/>
          <a:ext cx="10515599" cy="330708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16237">
                  <a:extLst>
                    <a:ext uri="{9D8B030D-6E8A-4147-A177-3AD203B41FA5}">
                      <a16:colId xmlns:a16="http://schemas.microsoft.com/office/drawing/2014/main" val="660971626"/>
                    </a:ext>
                  </a:extLst>
                </a:gridCol>
                <a:gridCol w="7299362">
                  <a:extLst>
                    <a:ext uri="{9D8B030D-6E8A-4147-A177-3AD203B41FA5}">
                      <a16:colId xmlns:a16="http://schemas.microsoft.com/office/drawing/2014/main" val="2179498815"/>
                    </a:ext>
                  </a:extLst>
                </a:gridCol>
              </a:tblGrid>
              <a:tr h="370844">
                <a:tc gridSpan="2">
                  <a:txBody>
                    <a:bodyPr/>
                    <a:lstStyle/>
                    <a:p>
                      <a:pPr lvl="0"/>
                      <a:r>
                        <a:rPr lang="nl-BE"/>
                        <a:t>Katheterzorg poortkatheter </a:t>
                      </a:r>
                    </a:p>
                  </a:txBody>
                  <a:tcPr>
                    <a:solidFill>
                      <a:srgbClr val="018E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91894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b="1"/>
                        <a:t>Voorbereiding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kern="1200">
                          <a:solidFill>
                            <a:srgbClr val="000000"/>
                          </a:solidFill>
                          <a:latin typeface="Calibri"/>
                        </a:rPr>
                        <a:t>Doe zo nodig handschoenen aan </a:t>
                      </a:r>
                      <a:r>
                        <a:rPr lang="nl-BE" sz="1800" i="1" kern="1200">
                          <a:solidFill>
                            <a:srgbClr val="000000"/>
                          </a:solidFill>
                          <a:latin typeface="Calibri"/>
                        </a:rPr>
                        <a:t>(zie procedure ziekenhuis)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253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Vervangen Huberpuntnaald – verband </a:t>
                      </a:r>
                      <a:r>
                        <a:rPr lang="nl-BE" b="1"/>
                        <a:t> 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Minstens 1x/week</a:t>
                      </a:r>
                      <a:endParaRPr lang="en-US" sz="1800" b="0" i="0" u="none" strike="noStrike" kern="120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l-BE" sz="1800" b="0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Eerder indien los, bloederig en/of bevuild</a:t>
                      </a:r>
                      <a:endParaRPr lang="en-US" sz="1800" b="0" i="0" u="none" strike="noStrike" kern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0266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Insteekplaats </a:t>
                      </a:r>
                      <a:endParaRPr lang="nl-NL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Dagelijks controle op roodheid, zwelling, vochtverlies, ongemak</a:t>
                      </a:r>
                      <a:endParaRPr lang="nl-NL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8180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Controle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doorgankelijkheid </a:t>
                      </a:r>
                      <a:endParaRPr lang="nl-BE"/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Voor/na elke toediening spoelen met minstens 10 mL fysiologische zoutoplossing (NaCl 0,9%)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Indien poort niet aangeprikt is: min. om de 3 maanden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5637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Ontsmetting</a:t>
                      </a:r>
                      <a:endParaRPr lang="nl-NL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Chloorhexidine ≥ 0,5% in alcohol 70% (bij allergie: Iso-Betadine® in alcohol)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Contacttijd: 15 seconden (+ wachten tot opgedroogd)</a:t>
                      </a:r>
                      <a:endParaRPr lang="nl-BE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959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1.3. Poortkatheter: verwijderen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9685041" cy="4351336"/>
          </a:xfrm>
        </p:spPr>
        <p:txBody>
          <a:bodyPr/>
          <a:lstStyle/>
          <a:p>
            <a:pPr marL="285750" lvl="0" indent="-285750"/>
            <a:r>
              <a:rPr lang="nl-BE" sz="2000" dirty="0"/>
              <a:t>Bij </a:t>
            </a:r>
            <a:r>
              <a:rPr lang="nl-BE" sz="2000" b="1" dirty="0"/>
              <a:t>beëindigen OPAT</a:t>
            </a:r>
            <a:r>
              <a:rPr lang="nl-BE" sz="2000" dirty="0"/>
              <a:t>: </a:t>
            </a:r>
            <a:endParaRPr lang="en-US" sz="1700" dirty="0"/>
          </a:p>
          <a:p>
            <a:pPr marL="742950" lvl="1" indent="-285750">
              <a:buFont typeface="Courier New"/>
              <a:buChar char="o"/>
            </a:pPr>
            <a:r>
              <a:rPr lang="nl-BE" sz="1600" dirty="0"/>
              <a:t>Huberpunt/</a:t>
            </a:r>
            <a:r>
              <a:rPr lang="nl-BE" sz="1600" dirty="0" err="1"/>
              <a:t>Gripper</a:t>
            </a:r>
            <a:r>
              <a:rPr lang="nl-BE" sz="1600" dirty="0"/>
              <a:t> naald te verwijderen 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endParaRPr lang="en-US" sz="1600" dirty="0"/>
          </a:p>
          <a:p>
            <a:pPr marL="285750" indent="-285750">
              <a:buFont typeface="Courier New"/>
              <a:buChar char="o"/>
            </a:pPr>
            <a:r>
              <a:rPr lang="en-US" sz="2000" b="1" dirty="0"/>
              <a:t>V</a:t>
            </a:r>
            <a:r>
              <a:rPr lang="nl-BE" sz="2000" b="1" dirty="0" err="1"/>
              <a:t>erwijderen</a:t>
            </a:r>
            <a:r>
              <a:rPr lang="nl-BE" sz="2000" b="1" dirty="0"/>
              <a:t> poort</a:t>
            </a:r>
            <a:r>
              <a:rPr lang="nl-BE" sz="2000" dirty="0"/>
              <a:t>: chirurgisch door arts</a:t>
            </a:r>
            <a:endParaRPr lang="nl-BE" sz="1700" dirty="0"/>
          </a:p>
          <a:p>
            <a:pPr marL="514350" lvl="0" indent="-285750"/>
            <a:endParaRPr lang="nl-BE" sz="1700" dirty="0"/>
          </a:p>
          <a:p>
            <a:pPr marL="514350" lvl="0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0" lvl="0" indent="0">
              <a:buNone/>
            </a:pPr>
            <a:endParaRPr lang="nl-BE" b="1" dirty="0"/>
          </a:p>
          <a:p>
            <a:pPr lvl="1">
              <a:buFont typeface="Courier New"/>
              <a:buChar char="o"/>
            </a:pPr>
            <a:endParaRPr lang="nl-BE" dirty="0"/>
          </a:p>
          <a:p>
            <a:pPr lvl="0"/>
            <a:endParaRPr lang="nl-BE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6C3644-0BCD-486A-8855-1B4F19A76953}" type="slidenum">
              <a:rPr/>
              <a:t>41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676546" cy="577845"/>
          </a:xfrm>
        </p:spPr>
        <p:txBody>
          <a:bodyPr/>
          <a:lstStyle/>
          <a:p>
            <a:pPr lvl="0"/>
            <a:r>
              <a:rPr lang="nl-BE"/>
              <a:t>1.4. Getunnelde katheter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188128"/>
            <a:ext cx="8599438" cy="477251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l-BE" sz="2000" dirty="0"/>
              <a:t>= Getunnelde, diepe veneuze katheter</a:t>
            </a:r>
            <a:endParaRPr lang="en-US" sz="2000" dirty="0"/>
          </a:p>
          <a:p>
            <a:pPr lvl="0"/>
            <a:endParaRPr lang="nl-BE" sz="2000" dirty="0"/>
          </a:p>
          <a:p>
            <a:pPr lvl="0"/>
            <a:r>
              <a:rPr lang="nl-BE" sz="2000" b="1" dirty="0"/>
              <a:t>Onderhuidse (siliconen)tube </a:t>
            </a:r>
            <a:r>
              <a:rPr lang="nl-BE" sz="2000" dirty="0"/>
              <a:t>met directe toegang tot een grote vene dat naar het hart gaat</a:t>
            </a:r>
            <a:br>
              <a:rPr lang="nl-BE" sz="2000" dirty="0"/>
            </a:br>
            <a:endParaRPr lang="nl-BE" sz="2000" dirty="0"/>
          </a:p>
          <a:p>
            <a:r>
              <a:rPr lang="en-US" sz="2000" dirty="0"/>
              <a:t>Met of </a:t>
            </a:r>
            <a:r>
              <a:rPr lang="en-US" sz="2000" dirty="0" err="1"/>
              <a:t>zonder</a:t>
            </a:r>
            <a:r>
              <a:rPr lang="en-US" sz="2000" dirty="0"/>
              <a:t> </a:t>
            </a:r>
            <a:r>
              <a:rPr lang="en-US" sz="2000" b="1" dirty="0"/>
              <a:t>cuff</a:t>
            </a:r>
            <a:r>
              <a:rPr lang="en-US" sz="2000" dirty="0"/>
              <a:t> </a:t>
            </a:r>
          </a:p>
          <a:p>
            <a:pPr lvl="1"/>
            <a:r>
              <a:rPr lang="nl-BE" sz="1600" dirty="0"/>
              <a:t>Indien </a:t>
            </a:r>
            <a:r>
              <a:rPr lang="nl-BE" sz="1600" dirty="0" err="1"/>
              <a:t>cuff</a:t>
            </a:r>
            <a:r>
              <a:rPr lang="nl-BE" sz="1600" dirty="0"/>
              <a:t>: gedurende de eerste 8 weken na plaatsing wordt extra katheterfixatie voorzien, vb. a.d.h.v. </a:t>
            </a:r>
            <a:r>
              <a:rPr lang="nl-BE" sz="1600" dirty="0" err="1"/>
              <a:t>Statlock</a:t>
            </a:r>
            <a:r>
              <a:rPr lang="nl-BE" sz="1200" baseline="30000" dirty="0"/>
              <a:t>®</a:t>
            </a:r>
          </a:p>
          <a:p>
            <a:pPr lvl="1"/>
            <a:r>
              <a:rPr lang="nl-BE" sz="1600" dirty="0"/>
              <a:t>Zonder </a:t>
            </a:r>
            <a:r>
              <a:rPr lang="nl-BE" sz="1600" dirty="0" err="1"/>
              <a:t>cuff</a:t>
            </a:r>
            <a:r>
              <a:rPr lang="nl-BE" sz="1600" dirty="0"/>
              <a:t>: katheterfixatie a.d.h.v. </a:t>
            </a:r>
            <a:r>
              <a:rPr lang="nl-BE" sz="1600" dirty="0" err="1"/>
              <a:t>Statlock</a:t>
            </a:r>
            <a:r>
              <a:rPr lang="nl-BE" sz="1600" dirty="0"/>
              <a:t>® of </a:t>
            </a:r>
            <a:r>
              <a:rPr lang="nl-BE" sz="1600" dirty="0" err="1"/>
              <a:t>Securacath</a:t>
            </a:r>
            <a:r>
              <a:rPr lang="nl-BE" sz="1600" dirty="0"/>
              <a:t>®</a:t>
            </a:r>
          </a:p>
          <a:p>
            <a:pPr marL="457200" lvl="1" indent="0">
              <a:buNone/>
            </a:pPr>
            <a:endParaRPr lang="en-US" sz="1600" dirty="0"/>
          </a:p>
          <a:p>
            <a:pPr lvl="0"/>
            <a:r>
              <a:rPr lang="nl-BE" sz="2000" dirty="0"/>
              <a:t>Meestal in de bloedvaten in de </a:t>
            </a:r>
            <a:r>
              <a:rPr lang="nl-BE" sz="2000" b="1" dirty="0"/>
              <a:t>hals</a:t>
            </a:r>
            <a:br>
              <a:rPr lang="nl-BE" sz="2000" b="1" dirty="0"/>
            </a:br>
            <a:endParaRPr lang="en-US" sz="2000" b="1" dirty="0"/>
          </a:p>
          <a:p>
            <a:pPr lvl="0"/>
            <a:r>
              <a:rPr lang="nl-BE" sz="2000" dirty="0"/>
              <a:t>Verplichte </a:t>
            </a:r>
            <a:r>
              <a:rPr lang="nl-BE" sz="2000" b="1" dirty="0"/>
              <a:t>wekelijkse </a:t>
            </a:r>
            <a:r>
              <a:rPr lang="nl-BE" sz="2000" b="1" dirty="0" err="1"/>
              <a:t>katheterzorg</a:t>
            </a:r>
            <a:r>
              <a:rPr lang="nl-BE" sz="2000" dirty="0"/>
              <a:t>:</a:t>
            </a:r>
            <a:endParaRPr lang="en-US" sz="2000" dirty="0"/>
          </a:p>
          <a:p>
            <a:pPr marL="742950" lvl="3" indent="-285750">
              <a:spcAft>
                <a:spcPts val="500"/>
              </a:spcAft>
              <a:buFont typeface="Courier New" pitchFamily="49"/>
              <a:buChar char="o"/>
            </a:pPr>
            <a:r>
              <a:rPr lang="nl-BE" dirty="0"/>
              <a:t>Spoelen van (elk) katheterlumen met fysiologische zoutoplossing (</a:t>
            </a:r>
            <a:r>
              <a:rPr lang="nl-BE" dirty="0" err="1"/>
              <a:t>NaCl</a:t>
            </a:r>
            <a:r>
              <a:rPr lang="nl-BE" dirty="0"/>
              <a:t> 0,9%)</a:t>
            </a:r>
            <a:endParaRPr lang="en-US" dirty="0"/>
          </a:p>
          <a:p>
            <a:pPr marL="742950" lvl="3" indent="-285750">
              <a:spcAft>
                <a:spcPts val="500"/>
              </a:spcAft>
              <a:buFont typeface="Courier New" pitchFamily="49"/>
              <a:buChar char="o"/>
            </a:pPr>
            <a:r>
              <a:rPr lang="nl-BE" dirty="0"/>
              <a:t>Vervangen van verband minimaal 1x/w of frequenter als het verband vochtig, los of zichtbaar bevuild is</a:t>
            </a:r>
            <a:endParaRPr lang="en-US" dirty="0"/>
          </a:p>
          <a:p>
            <a:pPr lvl="1">
              <a:buFont typeface="Courier New"/>
              <a:buChar char="o"/>
            </a:pPr>
            <a:endParaRPr lang="en-US" sz="1600" dirty="0"/>
          </a:p>
          <a:p>
            <a:pPr marL="0" lvl="0" indent="0">
              <a:buNone/>
            </a:pPr>
            <a:endParaRPr lang="nl-BE" sz="2000" u="sng" dirty="0">
              <a:solidFill>
                <a:srgbClr val="0563C1"/>
              </a:solidFill>
            </a:endParaRPr>
          </a:p>
          <a:p>
            <a:pPr marL="514350" lvl="0" indent="-285750"/>
            <a:endParaRPr lang="nl-BE" sz="2200" dirty="0"/>
          </a:p>
          <a:p>
            <a:pPr marL="0" lvl="0" indent="0">
              <a:buNone/>
            </a:pPr>
            <a:endParaRPr lang="nl-BE" b="1" dirty="0"/>
          </a:p>
          <a:p>
            <a:pPr lvl="1">
              <a:buFont typeface="Courier New"/>
              <a:buChar char="o"/>
            </a:pPr>
            <a:endParaRPr lang="nl-BE" dirty="0"/>
          </a:p>
          <a:p>
            <a:pPr lvl="0"/>
            <a:endParaRPr lang="nl-BE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A14E11-4DBF-4AD2-8E45-C863ACDD9EC0}" type="slidenum">
              <a:rPr/>
              <a:t>42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386" y="1353741"/>
            <a:ext cx="2745604" cy="1929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485601" cy="577845"/>
          </a:xfrm>
        </p:spPr>
        <p:txBody>
          <a:bodyPr/>
          <a:lstStyle/>
          <a:p>
            <a:pPr lvl="0"/>
            <a:r>
              <a:rPr lang="nl-BE"/>
              <a:t>1.4. Getunnelde katheter : samenvatting katheterzorg</a:t>
            </a:r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0D1A4A-E05F-4D26-B69C-03A55A06D377}" type="slidenum">
              <a:rPr/>
              <a:t>43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4" name="Tabel 7"/>
          <p:cNvGraphicFramePr>
            <a:graphicFrameLocks noGrp="1"/>
          </p:cNvGraphicFramePr>
          <p:nvPr>
            <p:ph type="tbl" idx="4294967295"/>
          </p:nvPr>
        </p:nvGraphicFramePr>
        <p:xfrm>
          <a:off x="838203" y="1710028"/>
          <a:ext cx="10515599" cy="330708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37684">
                  <a:extLst>
                    <a:ext uri="{9D8B030D-6E8A-4147-A177-3AD203B41FA5}">
                      <a16:colId xmlns:a16="http://schemas.microsoft.com/office/drawing/2014/main" val="70600503"/>
                    </a:ext>
                  </a:extLst>
                </a:gridCol>
                <a:gridCol w="7677915">
                  <a:extLst>
                    <a:ext uri="{9D8B030D-6E8A-4147-A177-3AD203B41FA5}">
                      <a16:colId xmlns:a16="http://schemas.microsoft.com/office/drawing/2014/main" val="3791373243"/>
                    </a:ext>
                  </a:extLst>
                </a:gridCol>
              </a:tblGrid>
              <a:tr h="370844">
                <a:tc gridSpan="2">
                  <a:txBody>
                    <a:bodyPr/>
                    <a:lstStyle/>
                    <a:p>
                      <a:pPr lvl="0"/>
                      <a:r>
                        <a:rPr lang="nl-BE"/>
                        <a:t>Katheterzorg poortkatheter </a:t>
                      </a:r>
                    </a:p>
                  </a:txBody>
                  <a:tcPr>
                    <a:solidFill>
                      <a:srgbClr val="018E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97564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b="1"/>
                        <a:t>Voorbereiding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kern="1200">
                          <a:solidFill>
                            <a:srgbClr val="000000"/>
                          </a:solidFill>
                          <a:latin typeface="Calibri"/>
                        </a:rPr>
                        <a:t>Doe zo nodig handschoenen aan </a:t>
                      </a:r>
                      <a:r>
                        <a:rPr lang="nl-BE" sz="1800" i="1" kern="1200">
                          <a:solidFill>
                            <a:srgbClr val="000000"/>
                          </a:solidFill>
                          <a:latin typeface="Calibri"/>
                        </a:rPr>
                        <a:t>(zie procedure ziekenhuis)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68838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Verbandwissel</a:t>
                      </a:r>
                      <a:endParaRPr lang="nl-BE" b="1"/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Minstens 1x/week</a:t>
                      </a:r>
                      <a:endParaRPr lang="en-US" sz="1800" b="0" i="0" u="none" strike="noStrike" kern="120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l-BE" sz="1800" b="0" i="0" u="none" strike="noStrike" kern="1200">
                          <a:solidFill>
                            <a:srgbClr val="000000"/>
                          </a:solidFill>
                          <a:latin typeface="Calibri"/>
                        </a:rPr>
                        <a:t>Eerder indien los, bloederig en/of bevuild</a:t>
                      </a:r>
                      <a:endParaRPr lang="en-US" sz="1800" b="0" i="0" u="none" strike="noStrike" kern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5410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Insteekplaats </a:t>
                      </a:r>
                      <a:endParaRPr lang="nl-NL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Dagelijks controle op roodheid, zwelling, vochtverlies, ongemak</a:t>
                      </a:r>
                      <a:endParaRPr lang="nl-NL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66649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Controle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doorgankelijkheid </a:t>
                      </a:r>
                      <a:endParaRPr lang="nl-BE"/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Voor/na elke toediening spoelen met minstens 10 mL fysiologische zoutoplossing (NaCl 0,9%)</a:t>
                      </a:r>
                    </a:p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Min. 1x/week</a:t>
                      </a:r>
                      <a:r>
                        <a:rPr lang="nl-BE" sz="1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indien katheter niet in gebruik 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2989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Ontsmetting</a:t>
                      </a:r>
                      <a:endParaRPr lang="nl-NL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Chloorhexidine ≥ 0,5% in alcohol 70% (bij allergie: Iso-Betadine® in alcohol)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Contacttijd: 15 seconden (+ wachten tot opgedroogd)</a:t>
                      </a:r>
                      <a:endParaRPr lang="nl-BE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2593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1.4. Getunnelde katheter : verwijderen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9685041" cy="4351336"/>
          </a:xfrm>
        </p:spPr>
        <p:txBody>
          <a:bodyPr/>
          <a:lstStyle/>
          <a:p>
            <a:pPr marL="285750" lvl="0" indent="-285750"/>
            <a:r>
              <a:rPr lang="nl-BE" sz="2000"/>
              <a:t>Bij </a:t>
            </a:r>
            <a:r>
              <a:rPr lang="nl-BE" sz="2000" b="1"/>
              <a:t>beëindigen OPAT</a:t>
            </a:r>
            <a:r>
              <a:rPr lang="nl-BE" sz="2000"/>
              <a:t>: </a:t>
            </a:r>
            <a:endParaRPr lang="en-US" sz="1700"/>
          </a:p>
          <a:p>
            <a:pPr marL="742950" lvl="1" indent="-285750">
              <a:buFont typeface="Courier New"/>
              <a:buChar char="o"/>
            </a:pPr>
            <a:r>
              <a:rPr lang="nl-BE" sz="1600"/>
              <a:t>Eventueel verwijderen katheter: chirurgisch door arts in het ziekenhuis</a:t>
            </a:r>
            <a:endParaRPr lang="en-US" sz="1600"/>
          </a:p>
          <a:p>
            <a:pPr marL="514350" lvl="0" indent="-285750"/>
            <a:endParaRPr lang="nl-BE" sz="1700"/>
          </a:p>
          <a:p>
            <a:pPr marL="514350" lvl="0" indent="-285750"/>
            <a:endParaRPr lang="nl-BE" sz="1700"/>
          </a:p>
          <a:p>
            <a:pPr marL="514350" lvl="0" indent="-285750"/>
            <a:endParaRPr lang="nl-BE" sz="1600"/>
          </a:p>
          <a:p>
            <a:pPr marL="1428750" lvl="2" indent="-285750"/>
            <a:endParaRPr lang="nl-BE" sz="1600"/>
          </a:p>
          <a:p>
            <a:pPr marL="1428750" lvl="2" indent="-285750"/>
            <a:endParaRPr lang="nl-BE" sz="1600"/>
          </a:p>
          <a:p>
            <a:pPr marL="1428750" lvl="2" indent="-285750"/>
            <a:endParaRPr lang="nl-BE" sz="1600"/>
          </a:p>
          <a:p>
            <a:pPr marL="1428750" lvl="2" indent="-285750"/>
            <a:endParaRPr lang="nl-BE" sz="1600"/>
          </a:p>
          <a:p>
            <a:pPr marL="0" lvl="0" indent="0">
              <a:buNone/>
            </a:pPr>
            <a:endParaRPr lang="nl-BE" b="1"/>
          </a:p>
          <a:p>
            <a:pPr lvl="1">
              <a:buFont typeface="Courier New"/>
              <a:buChar char="o"/>
            </a:pPr>
            <a:endParaRPr lang="nl-BE"/>
          </a:p>
          <a:p>
            <a:pPr lvl="0"/>
            <a:endParaRPr lang="nl-BE"/>
          </a:p>
          <a:p>
            <a:pPr marL="0" lvl="0" indent="0">
              <a:buNone/>
            </a:pPr>
            <a:endParaRPr lang="nl-BE" sz="200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8C17CE-6F59-4F2D-A2D8-47D4D61C284D}" type="slidenum">
              <a:rPr/>
              <a:t>44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 Katheter: toediening medicatie (1)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88559" cy="5004483"/>
          </a:xfrm>
        </p:spPr>
        <p:txBody>
          <a:bodyPr/>
          <a:lstStyle/>
          <a:p>
            <a:pPr marL="0" lvl="0" indent="0">
              <a:buNone/>
            </a:pPr>
            <a:r>
              <a:rPr lang="nl-BE" sz="2000" b="1" dirty="0"/>
              <a:t>Aandachtspunten</a:t>
            </a:r>
            <a:endParaRPr lang="nl-NL" dirty="0"/>
          </a:p>
          <a:p>
            <a:pPr marL="514350" lvl="0" indent="-285750"/>
            <a:r>
              <a:rPr lang="nl-BE" sz="1600" dirty="0"/>
              <a:t>Controleren of </a:t>
            </a:r>
            <a:r>
              <a:rPr lang="nl-BE" sz="1600" u="sng" dirty="0"/>
              <a:t>katheter nog goed geplaatst</a:t>
            </a:r>
            <a:r>
              <a:rPr lang="nl-BE" sz="1600" dirty="0"/>
              <a:t> is </a:t>
            </a:r>
          </a:p>
          <a:p>
            <a:pPr marL="971550" lvl="1" indent="-285750"/>
            <a:r>
              <a:rPr lang="nl-BE" sz="1200" dirty="0"/>
              <a:t>Observatie en reflux-controle</a:t>
            </a:r>
          </a:p>
          <a:p>
            <a:pPr marL="971550" lvl="1" indent="-285750"/>
            <a:r>
              <a:rPr lang="nl-BE" sz="1200" dirty="0"/>
              <a:t>Enkel bij vermoeden dislocatie</a:t>
            </a:r>
            <a:endParaRPr lang="en-US" sz="1200" dirty="0"/>
          </a:p>
          <a:p>
            <a:pPr marL="514350" lvl="0" indent="-285750"/>
            <a:r>
              <a:rPr lang="nl-BE" sz="1600" dirty="0"/>
              <a:t>Ontsmetten </a:t>
            </a:r>
            <a:r>
              <a:rPr lang="nl-BE" sz="1600" dirty="0" err="1"/>
              <a:t>naaldloze</a:t>
            </a:r>
            <a:r>
              <a:rPr lang="nl-BE" sz="1600" dirty="0"/>
              <a:t> connector </a:t>
            </a:r>
            <a:endParaRPr lang="en-US" sz="1600" dirty="0"/>
          </a:p>
          <a:p>
            <a:pPr marL="514350" lvl="0" indent="-285750"/>
            <a:r>
              <a:rPr lang="nl-BE" sz="1600" u="sng" dirty="0"/>
              <a:t>Pulserend spoelen</a:t>
            </a:r>
            <a:r>
              <a:rPr lang="nl-BE" sz="1600" dirty="0"/>
              <a:t> katheter met minstens 10 </a:t>
            </a:r>
            <a:r>
              <a:rPr lang="nl-BE" sz="1600" dirty="0" err="1"/>
              <a:t>mL</a:t>
            </a:r>
            <a:r>
              <a:rPr lang="nl-BE" sz="1600" dirty="0"/>
              <a:t> </a:t>
            </a:r>
            <a:r>
              <a:rPr lang="nl-BE" sz="1600" dirty="0" err="1"/>
              <a:t>NaCl</a:t>
            </a:r>
            <a:r>
              <a:rPr lang="nl-BE" sz="1600" dirty="0"/>
              <a:t> 0,9% + </a:t>
            </a:r>
            <a:r>
              <a:rPr lang="nl-BE" sz="1600" u="sng" dirty="0"/>
              <a:t>afsluiten onder positieve druk</a:t>
            </a:r>
            <a:r>
              <a:rPr lang="nl-BE" sz="1600" dirty="0"/>
              <a:t>:</a:t>
            </a:r>
            <a:endParaRPr lang="en-US" sz="1600" dirty="0"/>
          </a:p>
          <a:p>
            <a:pPr marL="1028700" lvl="1" indent="-285750">
              <a:buFont typeface="Courier New" pitchFamily="49"/>
              <a:buChar char="o"/>
            </a:pPr>
            <a:r>
              <a:rPr lang="nl-BE" sz="1400" dirty="0"/>
              <a:t>2ml inspuiten, stop; terug 2 </a:t>
            </a:r>
            <a:r>
              <a:rPr lang="nl-BE" sz="1400" dirty="0" err="1"/>
              <a:t>mL</a:t>
            </a:r>
            <a:r>
              <a:rPr lang="nl-BE" sz="1400" dirty="0"/>
              <a:t> inspuiten, stop; enz.</a:t>
            </a:r>
            <a:endParaRPr lang="en-US" sz="1400" dirty="0"/>
          </a:p>
          <a:p>
            <a:pPr marL="1028700" lvl="1" indent="-285750">
              <a:buFont typeface="Courier New" pitchFamily="49"/>
              <a:buChar char="o"/>
            </a:pPr>
            <a:r>
              <a:rPr lang="nl-BE" sz="1400" dirty="0"/>
              <a:t>Spuit de laatste 2 </a:t>
            </a:r>
            <a:r>
              <a:rPr lang="nl-BE" sz="1400" dirty="0" err="1"/>
              <a:t>mL</a:t>
            </a:r>
            <a:r>
              <a:rPr lang="nl-BE" sz="1400" dirty="0"/>
              <a:t> </a:t>
            </a:r>
            <a:r>
              <a:rPr lang="nl-BE" sz="1400" dirty="0" err="1"/>
              <a:t>NaCl</a:t>
            </a:r>
            <a:r>
              <a:rPr lang="nl-BE" sz="1400" dirty="0"/>
              <a:t> 0.9% traag in en sluit gelijktijdig de klem van de katheterleiding af </a:t>
            </a:r>
            <a:endParaRPr lang="en-US" sz="1400" dirty="0"/>
          </a:p>
          <a:p>
            <a:pPr marL="1028700" lvl="1" indent="-285750">
              <a:buFont typeface="Courier New" pitchFamily="49"/>
              <a:buChar char="o"/>
            </a:pPr>
            <a:r>
              <a:rPr lang="nl-BE" sz="1400" dirty="0"/>
              <a:t>Verwijder de spuit terwijl druk op de stamper blijft behouden</a:t>
            </a:r>
            <a:endParaRPr lang="en-US" sz="1400" dirty="0"/>
          </a:p>
          <a:p>
            <a:pPr marL="514350" lvl="0" indent="-285750"/>
            <a:endParaRPr lang="nl-BE" sz="1700" dirty="0"/>
          </a:p>
          <a:p>
            <a:pPr lvl="0">
              <a:buNone/>
            </a:pPr>
            <a:r>
              <a:rPr lang="nl-BE" sz="1800" i="1" dirty="0"/>
              <a:t>Zie specifieke toedieningsfiche van het antimicrobieel geneesmiddel</a:t>
            </a:r>
            <a:endParaRPr lang="nl-BE" sz="1800" dirty="0"/>
          </a:p>
          <a:p>
            <a:pPr lvl="0" indent="0">
              <a:buNone/>
            </a:pPr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1428750" lvl="2" indent="-285750"/>
            <a:endParaRPr lang="nl-BE" sz="1600" dirty="0"/>
          </a:p>
          <a:p>
            <a:pPr marL="0" lvl="0" indent="0">
              <a:buNone/>
            </a:pPr>
            <a:endParaRPr lang="nl-BE" b="1" dirty="0"/>
          </a:p>
          <a:p>
            <a:pPr lvl="1"/>
            <a:endParaRPr lang="nl-BE" dirty="0"/>
          </a:p>
          <a:p>
            <a:pPr lvl="0"/>
            <a:endParaRPr lang="nl-BE" sz="2000" dirty="0"/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A096FE-1858-430A-AA33-8E0DC6F546C7}" type="slidenum">
              <a:rPr/>
              <a:t>45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2DBCC7-795B-4F0D-9901-9185A1BCC31A}" type="slidenum">
              <a:rPr/>
              <a:t>46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3" name="Tijdelijke aanduiding voor inhoud 3" descr="Afbeelding met tekst, schermopname, Lettertype, ontwerp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69" y="1316928"/>
            <a:ext cx="6672998" cy="43513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2. Katheter: toediening medicatie (2)</a:t>
            </a:r>
          </a:p>
        </p:txBody>
      </p:sp>
    </p:spTree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3. Afvalverwerking</a:t>
            </a:r>
            <a:endParaRPr lang="nl-NL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897672"/>
          </a:xfrm>
        </p:spPr>
        <p:txBody>
          <a:bodyPr/>
          <a:lstStyle/>
          <a:p>
            <a:pPr marL="342900" indent="-342900"/>
            <a:r>
              <a:rPr lang="nl-BE" sz="2000" dirty="0">
                <a:cs typeface="Arial"/>
              </a:rPr>
              <a:t>Gebruikte naalden via naaldcontainer – klein gevaarlijk afval</a:t>
            </a:r>
            <a:endParaRPr lang="nl-NL" sz="2000" dirty="0"/>
          </a:p>
          <a:p>
            <a:pPr marL="342900" indent="-342900"/>
            <a:r>
              <a:rPr lang="nl-BE" sz="2000" dirty="0">
                <a:cs typeface="Arial"/>
              </a:rPr>
              <a:t>Lege glazen flacons antimicrobiële therapie (</a:t>
            </a:r>
            <a:r>
              <a:rPr lang="nl-BE" sz="2000" dirty="0" err="1">
                <a:cs typeface="Arial"/>
              </a:rPr>
              <a:t>recycleerbaar</a:t>
            </a:r>
            <a:r>
              <a:rPr lang="nl-BE" sz="2000" dirty="0">
                <a:cs typeface="Arial"/>
              </a:rPr>
              <a:t>) via huishoudelijk glascontainer (medisch niet-</a:t>
            </a:r>
            <a:r>
              <a:rPr lang="nl-BE" sz="2000" dirty="0" err="1">
                <a:cs typeface="Arial"/>
              </a:rPr>
              <a:t>risicohoudend</a:t>
            </a:r>
            <a:r>
              <a:rPr lang="nl-BE" sz="2000" dirty="0">
                <a:cs typeface="Arial"/>
              </a:rPr>
              <a:t> afval)</a:t>
            </a:r>
          </a:p>
          <a:p>
            <a:pPr marL="342900" indent="-342900"/>
            <a:r>
              <a:rPr lang="nl-BE" sz="2000" dirty="0">
                <a:cs typeface="Arial"/>
              </a:rPr>
              <a:t>Lege spuiten, lege infusen en infuusleidingen via huishoudelijk restafval (medisch niet-</a:t>
            </a:r>
            <a:r>
              <a:rPr lang="nl-BE" sz="2000" dirty="0" err="1">
                <a:cs typeface="Arial"/>
              </a:rPr>
              <a:t>risicohoudend</a:t>
            </a:r>
            <a:r>
              <a:rPr lang="nl-BE" sz="2000" dirty="0">
                <a:cs typeface="Arial"/>
              </a:rPr>
              <a:t> afval)</a:t>
            </a:r>
          </a:p>
          <a:p>
            <a:pPr marL="342900" indent="-342900"/>
            <a:r>
              <a:rPr lang="nl-BE" sz="2000" dirty="0">
                <a:cs typeface="Arial"/>
              </a:rPr>
              <a:t>Flacons met een rest antimicrobiële therapie mogen NIET via huishoudelijk restafval </a:t>
            </a:r>
          </a:p>
          <a:p>
            <a:pPr marL="800100" lvl="1">
              <a:buFont typeface="Courier New"/>
              <a:buChar char="o"/>
            </a:pPr>
            <a:r>
              <a:rPr lang="nl-BE" sz="1600" dirty="0">
                <a:cs typeface="Arial"/>
              </a:rPr>
              <a:t>Verantwoordelijkheid van het ziekenhuis </a:t>
            </a:r>
          </a:p>
          <a:p>
            <a:pPr marL="800100" lvl="1">
              <a:buFont typeface="Courier New"/>
              <a:buChar char="o"/>
            </a:pPr>
            <a:r>
              <a:rPr lang="nl-BE" sz="1600" dirty="0">
                <a:cs typeface="Arial"/>
              </a:rPr>
              <a:t>Kan vb. via inlevering door patiënt in het ziekenhuis op einde van therapie</a:t>
            </a:r>
          </a:p>
          <a:p>
            <a:pPr marL="342900" indent="-342900"/>
            <a:endParaRPr lang="nl-BE" sz="2000" dirty="0">
              <a:cs typeface="Arial"/>
            </a:endParaRPr>
          </a:p>
          <a:p>
            <a:pPr marL="0" lvl="0" indent="0">
              <a:buNone/>
            </a:pPr>
            <a:endParaRPr lang="nl-BE" b="1" dirty="0"/>
          </a:p>
          <a:p>
            <a:pPr lvl="0"/>
            <a:endParaRPr lang="nl-BE" sz="2000" dirty="0"/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BD75A1-CAD0-4D21-BBBA-3BEF056F2E46}" type="slidenum">
              <a:rPr/>
              <a:t>47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5" name="Afbeelding 2" descr="Recycling Symbool - Download het originele recycle logo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719" y="4479018"/>
            <a:ext cx="1649677" cy="16011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OPAT fiches VZA</a:t>
            </a:r>
            <a:endParaRPr lang="nl-NL"/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ADAF9F-BDCF-496C-A624-B9EB0EEB30E1}" type="slidenum">
              <a:rPr/>
              <a:t>48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4" name="Tijdelijke aanduiding voor inhoud 3" descr="Afbeelding met tekst, schermopname, Webpagina, Website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24" y="2225430"/>
            <a:ext cx="7692673" cy="39376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jdelijke aanduiding voor inhoud 2"/>
          <p:cNvSpPr txBox="1"/>
          <p:nvPr/>
        </p:nvSpPr>
        <p:spPr>
          <a:xfrm>
            <a:off x="838203" y="1363352"/>
            <a:ext cx="10515600" cy="45472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1" i="0" u="none" strike="noStrike" kern="1200" cap="none" spc="0" baseline="0">
                <a:solidFill>
                  <a:srgbClr val="FFC000"/>
                </a:solidFill>
                <a:uFillTx/>
                <a:latin typeface="Verdana"/>
                <a:ea typeface="Verdana"/>
                <a:cs typeface="Verdana"/>
              </a:rPr>
              <a:t>Fiche met handelingen voor bereiding, toediening en katheterzorg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sng" strike="noStrike" kern="1200" cap="none" spc="0" baseline="0">
                <a:solidFill>
                  <a:srgbClr val="0563C1"/>
                </a:solidFill>
                <a:uFillTx/>
                <a:latin typeface="Calibri"/>
                <a:ea typeface="Calibri"/>
                <a:cs typeface="Calibri"/>
                <a:hlinkClick r:id="rId3"/>
              </a:rPr>
              <a:t>https://vza.be/databank-OPAT-fiches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 </a:t>
            </a:r>
            <a:endParaRPr lang="nl-BE" sz="20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000" b="1" i="0" u="none" strike="noStrike" kern="1200" cap="none" spc="0" baseline="0">
              <a:solidFill>
                <a:srgbClr val="FFC000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OPAT fiches VZA</a:t>
            </a:r>
            <a:endParaRPr lang="nl-BE" b="0" dirty="0"/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002701-9C0F-4EFA-963F-D59E5C454C41}" type="slidenum">
              <a:rPr/>
              <a:t>49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50614"/>
            <a:ext cx="10515600" cy="4826349"/>
          </a:xfrm>
        </p:spPr>
        <p:txBody>
          <a:bodyPr/>
          <a:lstStyle/>
          <a:p>
            <a:pPr lvl="0"/>
            <a:r>
              <a:rPr lang="nl-BE" sz="2000"/>
              <a:t>Opsplitsing </a:t>
            </a:r>
            <a:r>
              <a:rPr lang="nl-BE" sz="2000" b="1"/>
              <a:t>per antimicrobieel geneesmiddel + per toedieningsroute</a:t>
            </a:r>
            <a:r>
              <a:rPr lang="nl-BE" sz="2000"/>
              <a:t> </a:t>
            </a:r>
          </a:p>
          <a:p>
            <a:pPr lvl="0"/>
            <a:endParaRPr lang="nl-BE"/>
          </a:p>
        </p:txBody>
      </p:sp>
      <p:pic>
        <p:nvPicPr>
          <p:cNvPr id="7" name="Afbeelding 6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A36ED180-7E80-48E2-42AE-2562C472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1954736"/>
            <a:ext cx="8015926" cy="418733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Risico’s OPAT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047" y="1304885"/>
            <a:ext cx="10515600" cy="4351336"/>
          </a:xfrm>
        </p:spPr>
        <p:txBody>
          <a:bodyPr/>
          <a:lstStyle/>
          <a:p>
            <a:pPr lvl="0"/>
            <a:r>
              <a:rPr lang="nl-BE" sz="2000" b="1" dirty="0"/>
              <a:t>Verminderde supervisie</a:t>
            </a:r>
          </a:p>
          <a:p>
            <a:pPr lvl="0"/>
            <a:r>
              <a:rPr lang="nl-BE" sz="2000" dirty="0"/>
              <a:t>Diagnose van complicaties kan vertraagd zijn</a:t>
            </a:r>
          </a:p>
          <a:p>
            <a:pPr lvl="0"/>
            <a:r>
              <a:rPr lang="nl-BE" sz="2000" dirty="0"/>
              <a:t>Suboptimale duur van therapie: niet tijdig stoppen van de behandeling of niet tijdig herkennen van falen</a:t>
            </a:r>
          </a:p>
          <a:p>
            <a:pPr lvl="0"/>
            <a:endParaRPr lang="nl-BE" sz="2000" dirty="0"/>
          </a:p>
          <a:p>
            <a:pPr marL="0" lvl="0" indent="0">
              <a:buNone/>
            </a:pPr>
            <a:r>
              <a:rPr lang="nl-BE" sz="2000" b="1" dirty="0">
                <a:solidFill>
                  <a:srgbClr val="FFC000"/>
                </a:solidFill>
                <a:cs typeface="Calibri"/>
              </a:rPr>
              <a:t>Belang </a:t>
            </a:r>
            <a:r>
              <a:rPr lang="nl-BE" sz="2000" b="1" u="sng" dirty="0">
                <a:solidFill>
                  <a:srgbClr val="FFC000"/>
                </a:solidFill>
                <a:cs typeface="Calibri"/>
              </a:rPr>
              <a:t>goede selectie OPAT patiënt!</a:t>
            </a:r>
            <a:endParaRPr lang="nl-NL" sz="2000" u="sng" dirty="0">
              <a:solidFill>
                <a:srgbClr val="FFC000"/>
              </a:solidFill>
              <a:cs typeface="Calibri"/>
            </a:endParaRPr>
          </a:p>
          <a:p>
            <a:pPr lvl="0"/>
            <a:endParaRPr lang="nl-BE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B38101-22F0-4F20-9DC1-D97E931D0848}" type="slidenum">
              <a:rPr/>
              <a:t>5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6E373F-3A64-43D2-852C-24C495E1A051}" type="slidenum">
              <a:rPr/>
              <a:t>50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50614"/>
            <a:ext cx="10515600" cy="4826349"/>
          </a:xfrm>
        </p:spPr>
        <p:txBody>
          <a:bodyPr/>
          <a:lstStyle/>
          <a:p>
            <a:pPr lvl="0">
              <a:spcAft>
                <a:spcPts val="500"/>
              </a:spcAft>
            </a:pPr>
            <a:r>
              <a:rPr lang="nl-BE" sz="2000" b="1" dirty="0"/>
              <a:t>Generieke opbouw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Algemene info + benodigdheden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Voorbereiding - handhygiëne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Bereiding (oplossen antimicrobieel geneesmiddel)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Toediening</a:t>
            </a:r>
            <a:endParaRPr lang="en-US" sz="1600" dirty="0"/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Bewaring en afvalverwerking</a:t>
            </a:r>
            <a:endParaRPr lang="en-US" sz="1600" dirty="0"/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Aandachtspunten</a:t>
            </a:r>
            <a:endParaRPr lang="en-US" sz="1600" dirty="0"/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/>
              <a:t>Bronnen</a:t>
            </a:r>
            <a:r>
              <a:rPr lang="nl-BE" sz="1200" dirty="0"/>
              <a:t> </a:t>
            </a:r>
          </a:p>
          <a:p>
            <a:pPr lvl="0"/>
            <a:endParaRPr lang="nl-BE" dirty="0"/>
          </a:p>
        </p:txBody>
      </p:sp>
      <p:pic>
        <p:nvPicPr>
          <p:cNvPr id="4" name="Afbeelding 5" descr="Afbeelding met tekst, schermopname, Lettertype, document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89" y="279120"/>
            <a:ext cx="4122471" cy="57123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OPAT fiches VZA</a:t>
            </a:r>
            <a:endParaRPr lang="nl-BE" b="0" dirty="0"/>
          </a:p>
        </p:txBody>
      </p:sp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sz="4800" dirty="0"/>
              <a:t>Outpatient Parenteral Antimicrobial Therapy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/>
        <p:txBody>
          <a:bodyPr anchorCtr="1"/>
          <a:lstStyle/>
          <a:p>
            <a:pPr lvl="0" algn="ctr">
              <a:spcBef>
                <a:spcPts val="200"/>
              </a:spcBef>
            </a:pPr>
            <a:r>
              <a:rPr lang="nl-NL" dirty="0">
                <a:solidFill>
                  <a:srgbClr val="7F7F7F"/>
                </a:solidFill>
                <a:latin typeface="Trueno"/>
              </a:rPr>
              <a:t>In samenwerking met Department Zorg</a:t>
            </a:r>
          </a:p>
        </p:txBody>
      </p:sp>
      <p:pic>
        <p:nvPicPr>
          <p:cNvPr id="4" name="Tijdelijke aanduiding voor inhoud 7" descr="Afbeelding met tekst, Lettertype, Graphics, grafische vormgeving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46" y="1036463"/>
            <a:ext cx="2668694" cy="15122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b="83897"/>
          <a:stretch>
            <a:fillRect/>
          </a:stretch>
        </p:blipFill>
        <p:spPr>
          <a:xfrm>
            <a:off x="0" y="6311902"/>
            <a:ext cx="12191996" cy="54609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28462258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5400" dirty="0"/>
              <a:t>Deel 4: Overeenkomst thuishospitalisatie voor (oncologie en)    antimicrobiële therapie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BE"/>
              <a:t>Wijzigingsclausule sinds 1 juli 2023</a:t>
            </a:r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4E0597-80E9-B548-03FA-AA0400D9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financiële tegemoetkomingen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B6873B3-9D91-D96A-7B37-9E7860614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58881"/>
              </p:ext>
            </p:extLst>
          </p:nvPr>
        </p:nvGraphicFramePr>
        <p:xfrm>
          <a:off x="864143" y="1395220"/>
          <a:ext cx="8994231" cy="192024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3251292">
                  <a:extLst>
                    <a:ext uri="{9D8B030D-6E8A-4147-A177-3AD203B41FA5}">
                      <a16:colId xmlns:a16="http://schemas.microsoft.com/office/drawing/2014/main" val="2307544900"/>
                    </a:ext>
                  </a:extLst>
                </a:gridCol>
                <a:gridCol w="281319">
                  <a:extLst>
                    <a:ext uri="{9D8B030D-6E8A-4147-A177-3AD203B41FA5}">
                      <a16:colId xmlns:a16="http://schemas.microsoft.com/office/drawing/2014/main" val="3754282088"/>
                    </a:ext>
                  </a:extLst>
                </a:gridCol>
                <a:gridCol w="1820540">
                  <a:extLst>
                    <a:ext uri="{9D8B030D-6E8A-4147-A177-3AD203B41FA5}">
                      <a16:colId xmlns:a16="http://schemas.microsoft.com/office/drawing/2014/main" val="925066541"/>
                    </a:ext>
                  </a:extLst>
                </a:gridCol>
                <a:gridCol w="1971666">
                  <a:extLst>
                    <a:ext uri="{9D8B030D-6E8A-4147-A177-3AD203B41FA5}">
                      <a16:colId xmlns:a16="http://schemas.microsoft.com/office/drawing/2014/main" val="2122151401"/>
                    </a:ext>
                  </a:extLst>
                </a:gridCol>
                <a:gridCol w="1669414">
                  <a:extLst>
                    <a:ext uri="{9D8B030D-6E8A-4147-A177-3AD203B41FA5}">
                      <a16:colId xmlns:a16="http://schemas.microsoft.com/office/drawing/2014/main" val="754763229"/>
                    </a:ext>
                  </a:extLst>
                </a:gridCol>
              </a:tblGrid>
              <a:tr h="182889">
                <a:tc grid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EENMALIGE OPSTARTFORFAITS (max. 1x/kalenderjaar)</a:t>
                      </a:r>
                      <a:endParaRPr lang="nl-NL" sz="16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018E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l-NL" sz="1400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389870663"/>
                  </a:ext>
                </a:extLst>
              </a:tr>
              <a:tr h="18288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ZIEKENHUIS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THUISVERPLEGING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HUISARTS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598367"/>
                  </a:ext>
                </a:extLst>
              </a:tr>
              <a:tr h="18288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Initiatie thuishospitalisatie ZKH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€ 196,81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91324"/>
                  </a:ext>
                </a:extLst>
              </a:tr>
              <a:tr h="18288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Initiatie thuishospitalisatie arts-specialist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€ 86,51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82005"/>
                  </a:ext>
                </a:extLst>
              </a:tr>
              <a:tr h="18288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b="0" u="none" strike="noStrike" noProof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Initiatie thuishospitalisatie thuisverpleging</a:t>
                      </a:r>
                      <a:endParaRPr lang="nl-NL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€ 32,44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22821"/>
                  </a:ext>
                </a:extLst>
              </a:tr>
              <a:tr h="18288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Initiatie thuishospitalisatie huisarts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€ 43,15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69749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TOTAAL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u="none" strike="noStrike" noProof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€ 283,32</a:t>
                      </a:r>
                      <a:endParaRPr lang="nl-NL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u="none" strike="noStrike" noProof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€ 32,44</a:t>
                      </a:r>
                      <a:endParaRPr lang="nl-NL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u="none" strike="noStrike" noProof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€ 43,15</a:t>
                      </a:r>
                      <a:endParaRPr lang="nl-NL" sz="1200" b="0" i="0" u="none" strike="noStrike" noProof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561361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FF2DEAB-BFCB-8403-28A4-2810635B8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63927"/>
              </p:ext>
            </p:extLst>
          </p:nvPr>
        </p:nvGraphicFramePr>
        <p:xfrm>
          <a:off x="864143" y="3903900"/>
          <a:ext cx="9016155" cy="1950400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259216">
                  <a:extLst>
                    <a:ext uri="{9D8B030D-6E8A-4147-A177-3AD203B41FA5}">
                      <a16:colId xmlns:a16="http://schemas.microsoft.com/office/drawing/2014/main" val="23075449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54282088"/>
                    </a:ext>
                  </a:extLst>
                </a:gridCol>
                <a:gridCol w="1898703">
                  <a:extLst>
                    <a:ext uri="{9D8B030D-6E8A-4147-A177-3AD203B41FA5}">
                      <a16:colId xmlns:a16="http://schemas.microsoft.com/office/drawing/2014/main" val="925066541"/>
                    </a:ext>
                  </a:extLst>
                </a:gridCol>
                <a:gridCol w="1978938">
                  <a:extLst>
                    <a:ext uri="{9D8B030D-6E8A-4147-A177-3AD203B41FA5}">
                      <a16:colId xmlns:a16="http://schemas.microsoft.com/office/drawing/2014/main" val="2122151401"/>
                    </a:ext>
                  </a:extLst>
                </a:gridCol>
                <a:gridCol w="1671018">
                  <a:extLst>
                    <a:ext uri="{9D8B030D-6E8A-4147-A177-3AD203B41FA5}">
                      <a16:colId xmlns:a16="http://schemas.microsoft.com/office/drawing/2014/main" val="754763229"/>
                    </a:ext>
                  </a:extLst>
                </a:gridCol>
              </a:tblGrid>
              <a:tr h="275711">
                <a:tc grid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FORFAITAIRE TEGEMOETKOMINGEN PER BEHANDELDAG </a:t>
                      </a:r>
                    </a:p>
                  </a:txBody>
                  <a:tcPr>
                    <a:solidFill>
                      <a:srgbClr val="018E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l-NL" sz="1400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389870663"/>
                  </a:ext>
                </a:extLst>
              </a:tr>
              <a:tr h="296134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ZIEKENHUIS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THUISVERPLEGING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HUISARTS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598367"/>
                  </a:ext>
                </a:extLst>
              </a:tr>
              <a:tr h="275711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Toezichtshonorarium</a:t>
                      </a: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arts-specialist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€ 7,65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91324"/>
                  </a:ext>
                </a:extLst>
              </a:tr>
              <a:tr h="275711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Zorgafstemming ZKH/thuisverpleging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€ 14,85</a:t>
                      </a:r>
                      <a:endParaRPr lang="nl-NL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0" u="none" strike="noStrike" noProof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€ 14,85</a:t>
                      </a:r>
                      <a:endParaRPr lang="nl-NL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82005"/>
                  </a:ext>
                </a:extLst>
              </a:tr>
              <a:tr h="275711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b="0" u="none" strike="noStrike" noProof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Bereiding/aflevering ziekenhuisapotheek</a:t>
                      </a:r>
                      <a:endParaRPr lang="nl-NL" sz="1200" b="0" i="0" u="none" strike="noStrike" noProof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€ 7,84</a:t>
                      </a:r>
                      <a:endParaRPr lang="nl-NL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22821"/>
                  </a:ext>
                </a:extLst>
              </a:tr>
              <a:tr h="275711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Forfait medisch materiaal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€ 10,81</a:t>
                      </a:r>
                      <a:endParaRPr lang="nl-NL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95276"/>
                  </a:ext>
                </a:extLst>
              </a:tr>
              <a:tr h="27571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TOTAAL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€ 41,15</a:t>
                      </a:r>
                      <a:endParaRPr lang="nl-NL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€ 14,85</a:t>
                      </a:r>
                      <a:endParaRPr lang="nl-NL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200" b="1" u="none" strike="noStrike" noProof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endParaRPr lang="nl-NL" sz="1200" b="1" i="0" u="none" strike="noStrike" noProof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56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529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1. Financiële aspecten voor patiënt (1)</a:t>
            </a:r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5B6EE9-E3B2-49A6-A83F-374362699EC2}" type="slidenum">
              <a:rPr/>
              <a:t>54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4" name="Tekstvak 4"/>
          <p:cNvSpPr txBox="1"/>
          <p:nvPr/>
        </p:nvSpPr>
        <p:spPr>
          <a:xfrm>
            <a:off x="837983" y="1326075"/>
            <a:ext cx="10685230" cy="4206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Statuut van </a:t>
            </a:r>
            <a:r>
              <a:rPr lang="nl-BE" sz="1800" b="1" i="0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ambulante </a:t>
            </a:r>
            <a:r>
              <a:rPr lang="nl-BE" b="1" dirty="0">
                <a:solidFill>
                  <a:srgbClr val="000000"/>
                </a:solidFill>
                <a:latin typeface="Verdana"/>
                <a:ea typeface="Verdana"/>
              </a:rPr>
              <a:t>patiënt</a:t>
            </a:r>
            <a:endParaRPr lang="nl-BE" sz="1800" b="1" i="0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Doelstelling: </a:t>
            </a:r>
            <a:r>
              <a:rPr lang="nl-BE" sz="1800" b="1" i="0" u="none" strike="noStrike" kern="1200" cap="none" spc="0" baseline="0" dirty="0">
                <a:solidFill>
                  <a:srgbClr val="FFC000"/>
                </a:solidFill>
                <a:uFillTx/>
                <a:latin typeface="Verdana"/>
                <a:ea typeface="Verdana"/>
              </a:rPr>
              <a:t>kostenneutraal</a:t>
            </a: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voor </a:t>
            </a:r>
            <a:r>
              <a:rPr lang="nl-BE" dirty="0">
                <a:solidFill>
                  <a:srgbClr val="000000"/>
                </a:solidFill>
                <a:latin typeface="Verdana"/>
                <a:ea typeface="Verdana"/>
              </a:rPr>
              <a:t>patiënt</a:t>
            </a: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 </a:t>
            </a:r>
            <a:endParaRPr lang="nl-BE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Antimicrobiële therapie</a:t>
            </a: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: geen remgeld (vergoedingscategorie A) </a:t>
            </a:r>
            <a:endParaRPr lang="nl-BE" sz="16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Materiaal</a:t>
            </a: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: gedekt door forfait aan ziekenhuis – aflevering door ziekenhuisapotheek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Verstrekkingen</a:t>
            </a: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opgenomen in de overeenkomst: geen remgeld</a:t>
            </a:r>
            <a:endParaRPr lang="nl-BE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Geen transportkosten, supplementen en persoonlijk aandeel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1" i="0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Uitzonderingen </a:t>
            </a:r>
            <a:r>
              <a:rPr lang="nl-BE" dirty="0">
                <a:solidFill>
                  <a:srgbClr val="000000"/>
                </a:solidFill>
                <a:latin typeface="Verdana"/>
                <a:ea typeface="Verdana"/>
              </a:rPr>
              <a:t>(</a:t>
            </a: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WEL </a:t>
            </a:r>
            <a:r>
              <a:rPr lang="nl-B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aanrekenbaar</a:t>
            </a: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aan de patiënt)</a:t>
            </a:r>
          </a:p>
          <a:p>
            <a:pPr marL="732790" marR="0" lvl="2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 Remgeld van de infusen en/of oplosmiddelen</a:t>
            </a:r>
          </a:p>
          <a:p>
            <a:pPr marL="732790" marR="0" lvl="2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 Remgeld van elastomeerpompen (indien continu infuus)</a:t>
            </a:r>
          </a:p>
          <a:p>
            <a:pPr marL="732790" marR="0" lvl="2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 Remgeld andere geneesmiddelen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Financiële aspecten voor thuisverpleging (1)</a:t>
            </a:r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2DDC9C-3184-4565-BE2B-B36579587D33}" type="slidenum">
              <a:rPr/>
              <a:t>55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11" name="Tekstvak 2"/>
          <p:cNvSpPr txBox="1"/>
          <p:nvPr/>
        </p:nvSpPr>
        <p:spPr>
          <a:xfrm>
            <a:off x="206818" y="6026362"/>
            <a:ext cx="1028293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>
                <a:solidFill>
                  <a:srgbClr val="767171"/>
                </a:solidFill>
                <a:uFillTx/>
                <a:latin typeface="Calibri"/>
              </a:rPr>
              <a:t>RIZIV/INAMI. Thuishospitalisatie voor oncologie en antibioticatherapie. 2023</a:t>
            </a:r>
          </a:p>
        </p:txBody>
      </p:sp>
      <p:sp>
        <p:nvSpPr>
          <p:cNvPr id="13" name="Tekstvak 4">
            <a:extLst>
              <a:ext uri="{FF2B5EF4-FFF2-40B4-BE49-F238E27FC236}">
                <a16:creationId xmlns:a16="http://schemas.microsoft.com/office/drawing/2014/main" id="{662AAA18-F8B0-3993-B4CE-E15E6CA653E5}"/>
              </a:ext>
            </a:extLst>
          </p:cNvPr>
          <p:cNvSpPr txBox="1"/>
          <p:nvPr/>
        </p:nvSpPr>
        <p:spPr>
          <a:xfrm>
            <a:off x="837983" y="1356555"/>
            <a:ext cx="10685230" cy="28469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1" i="0" u="none" strike="noStrike" kern="1200" cap="none" spc="0" baseline="0" dirty="0">
                <a:uFillTx/>
                <a:latin typeface="Verdana"/>
                <a:ea typeface="Verdana"/>
              </a:rPr>
              <a:t>Eénmalig opstartforfait </a:t>
            </a:r>
            <a:r>
              <a:rPr lang="nl-BE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voor initiëren van thuishospitalisatie:</a:t>
            </a:r>
            <a:r>
              <a:rPr lang="nl-BE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nl-BE" sz="2000" b="1" i="0" u="none" strike="noStrike" kern="1200" cap="none" spc="0" baseline="0" dirty="0">
                <a:solidFill>
                  <a:srgbClr val="FFC000"/>
                </a:solidFill>
                <a:uFillTx/>
                <a:latin typeface="Verdana"/>
                <a:ea typeface="Verdana"/>
              </a:rPr>
              <a:t>€ 32,44</a:t>
            </a:r>
          </a:p>
          <a:p>
            <a:pPr marL="742950" lvl="1" indent="-285750"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dirty="0">
                <a:solidFill>
                  <a:srgbClr val="000000"/>
                </a:solidFill>
                <a:latin typeface="Verdana"/>
                <a:ea typeface="Verdana"/>
              </a:rPr>
              <a:t>M</a:t>
            </a: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aximum 1x/kalenderjaar </a:t>
            </a:r>
            <a:r>
              <a:rPr lang="nl-B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aanrekenbaar</a:t>
            </a:r>
            <a:endParaRPr lang="nl-BE" sz="16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</a:endParaRPr>
          </a:p>
          <a:p>
            <a:pPr lvl="1"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Forfaitaire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tegemoetkoming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per </a:t>
            </a: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behandeldag</a:t>
            </a:r>
            <a:r>
              <a:rPr lang="en-US" sz="2000" b="1" dirty="0">
                <a:latin typeface="Verdana"/>
                <a:ea typeface="Verdana"/>
              </a:rPr>
              <a:t>: </a:t>
            </a:r>
            <a:r>
              <a:rPr lang="en-US" sz="2000" b="1" dirty="0">
                <a:solidFill>
                  <a:srgbClr val="FFC000"/>
                </a:solidFill>
                <a:latin typeface="Verdana"/>
                <a:ea typeface="Verdana"/>
              </a:rPr>
              <a:t>€ 14,85</a:t>
            </a:r>
            <a:endParaRPr lang="en-US" sz="2000" b="1" i="0" u="none" strike="noStrike" kern="1200" cap="none" spc="0" baseline="0" dirty="0">
              <a:solidFill>
                <a:srgbClr val="FFC000"/>
              </a:solidFill>
              <a:uFillTx/>
              <a:latin typeface="Verdana"/>
              <a:ea typeface="Verdana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Geen toediening van antimicrobiële therapie = geen forfait</a:t>
            </a:r>
            <a:b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</a:br>
            <a:endParaRPr lang="nl-BE" sz="16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Vast bedrag ongeacht aantal toedieningen per dag</a:t>
            </a:r>
            <a:b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</a:br>
            <a:endParaRPr lang="nl-BE" sz="16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Heropstart OPAT binnen zelfde kalenderjaar: WEL </a:t>
            </a:r>
            <a:r>
              <a:rPr lang="nl-B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aanrekenbaar</a:t>
            </a:r>
            <a:endParaRPr lang="nl-BE" sz="16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38434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Financiële aspecten voor thuisverpleging (1)</a:t>
            </a:r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2DDC9C-3184-4565-BE2B-B36579587D33}" type="slidenum">
              <a:rPr/>
              <a:t>56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546755" y="2986820"/>
            <a:ext cx="10553767" cy="1889879"/>
          </a:xfrm>
          <a:prstGeom prst="roundRect">
            <a:avLst/>
          </a:prstGeom>
          <a:solidFill>
            <a:srgbClr val="F3E3D4"/>
          </a:solidFill>
          <a:ln w="2857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Ook geldig </a:t>
            </a:r>
            <a:r>
              <a:rPr lang="nl-BE" dirty="0">
                <a:solidFill>
                  <a:srgbClr val="000000"/>
                </a:solidFill>
                <a:latin typeface="Verdana"/>
                <a:ea typeface="Verdana"/>
              </a:rPr>
              <a:t>in </a:t>
            </a:r>
            <a:r>
              <a:rPr lang="nl-BE" b="1" dirty="0">
                <a:solidFill>
                  <a:srgbClr val="000000"/>
                </a:solidFill>
                <a:latin typeface="Verdana"/>
                <a:ea typeface="Verdana"/>
              </a:rPr>
              <a:t>woonzorgcentrum</a:t>
            </a:r>
            <a:r>
              <a:rPr lang="nl-BE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 (ROB, RVT), psychiatrisch verzorgingstehuis of medisch huis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Zowel voor </a:t>
            </a:r>
            <a:r>
              <a:rPr lang="nl-BE" dirty="0">
                <a:solidFill>
                  <a:srgbClr val="000000"/>
                </a:solidFill>
                <a:latin typeface="Verdana"/>
                <a:ea typeface="Verdana"/>
              </a:rPr>
              <a:t>externe</a:t>
            </a: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 thuisverpleging als voor verpleging van </a:t>
            </a:r>
            <a:r>
              <a:rPr lang="nl-BE" dirty="0">
                <a:solidFill>
                  <a:srgbClr val="000000"/>
                </a:solidFill>
                <a:latin typeface="Verdana"/>
                <a:ea typeface="Verdana"/>
              </a:rPr>
              <a:t>woonzorgcentrum</a:t>
            </a:r>
          </a:p>
          <a:p>
            <a:pPr lvl="1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Bovenstaande </a:t>
            </a:r>
            <a:r>
              <a:rPr lang="nl-BE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forfaits tellen niet mee </a:t>
            </a: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voor de berekening van het </a:t>
            </a:r>
            <a:r>
              <a:rPr lang="nl-BE" b="1" i="0" u="none" strike="noStrike" kern="1200" cap="none" spc="0" baseline="0" dirty="0" err="1">
                <a:solidFill>
                  <a:srgbClr val="000000"/>
                </a:solidFill>
                <a:uFillTx/>
                <a:latin typeface="Verdana"/>
                <a:ea typeface="Verdana"/>
              </a:rPr>
              <a:t>dagplafond</a:t>
            </a:r>
            <a:endParaRPr lang="nl-BE" b="1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</a:endParaRPr>
          </a:p>
        </p:txBody>
      </p:sp>
      <p:sp>
        <p:nvSpPr>
          <p:cNvPr id="11" name="Tekstvak 2"/>
          <p:cNvSpPr txBox="1"/>
          <p:nvPr/>
        </p:nvSpPr>
        <p:spPr>
          <a:xfrm>
            <a:off x="206818" y="6026362"/>
            <a:ext cx="1028293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>
                <a:solidFill>
                  <a:srgbClr val="767171"/>
                </a:solidFill>
                <a:uFillTx/>
                <a:latin typeface="Calibri"/>
              </a:rPr>
              <a:t>RIZIV/INAMI. Thuishospitalisatie voor oncologie en antibioticatherapie. 2023</a:t>
            </a:r>
          </a:p>
        </p:txBody>
      </p:sp>
      <p:sp>
        <p:nvSpPr>
          <p:cNvPr id="13" name="Tekstvak 4">
            <a:extLst>
              <a:ext uri="{FF2B5EF4-FFF2-40B4-BE49-F238E27FC236}">
                <a16:creationId xmlns:a16="http://schemas.microsoft.com/office/drawing/2014/main" id="{662AAA18-F8B0-3993-B4CE-E15E6CA653E5}"/>
              </a:ext>
            </a:extLst>
          </p:cNvPr>
          <p:cNvSpPr txBox="1"/>
          <p:nvPr/>
        </p:nvSpPr>
        <p:spPr>
          <a:xfrm>
            <a:off x="837983" y="1356555"/>
            <a:ext cx="10685230" cy="9848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1" i="0" u="none" strike="noStrike" kern="1200" cap="none" spc="0" baseline="0" dirty="0">
                <a:uFillTx/>
                <a:latin typeface="Verdana"/>
                <a:ea typeface="Verdana"/>
              </a:rPr>
              <a:t>Eénmalig opstartforfait </a:t>
            </a:r>
            <a:r>
              <a:rPr lang="nl-BE" sz="2000" b="1" i="0" u="none" strike="noStrike" kern="1200" cap="none" spc="0" baseline="0" dirty="0">
                <a:solidFill>
                  <a:srgbClr val="FFC000"/>
                </a:solidFill>
                <a:uFillTx/>
                <a:latin typeface="Verdana"/>
                <a:ea typeface="Verdana"/>
              </a:rPr>
              <a:t>€ 32,44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Forfaitaire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tegemoetkoming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per </a:t>
            </a: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behandeldag</a:t>
            </a:r>
            <a:r>
              <a:rPr lang="en-US" sz="2000" b="1" dirty="0">
                <a:latin typeface="Verdana"/>
                <a:ea typeface="Verdana"/>
              </a:rPr>
              <a:t>: </a:t>
            </a:r>
            <a:r>
              <a:rPr lang="en-US" sz="2000" b="1" dirty="0">
                <a:solidFill>
                  <a:srgbClr val="FFC000"/>
                </a:solidFill>
                <a:latin typeface="Verdana"/>
                <a:ea typeface="Verdana"/>
              </a:rPr>
              <a:t>€ 14,85</a:t>
            </a:r>
            <a:endParaRPr lang="en-US" sz="2000" b="1" i="0" u="none" strike="noStrike" kern="1200" cap="none" spc="0" baseline="0" dirty="0">
              <a:solidFill>
                <a:srgbClr val="FFC000"/>
              </a:solidFill>
              <a:uFillTx/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06065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2. Financiële aspecten voor thuisverpleging (2)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0" y="1492956"/>
            <a:ext cx="10515600" cy="290936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nl-BE" sz="2600" dirty="0"/>
              <a:t>OPAT forfaits zijn </a:t>
            </a:r>
            <a:r>
              <a:rPr lang="nl-BE" sz="2600" b="1" dirty="0" err="1"/>
              <a:t>cumuleerbaar</a:t>
            </a:r>
            <a:r>
              <a:rPr lang="nl-BE" sz="2600" dirty="0"/>
              <a:t> met de verstrekkingen uit </a:t>
            </a:r>
            <a:r>
              <a:rPr lang="nl-BE" sz="2600" b="1" dirty="0"/>
              <a:t>artikel 8 van de nomenclatuur</a:t>
            </a:r>
            <a:endParaRPr lang="nl-BE" sz="2600" b="1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è"/>
            </a:pPr>
            <a:endParaRPr lang="nl-BE" sz="1900" dirty="0">
              <a:latin typeface="Verdana" pitchFamily="34"/>
              <a:ea typeface="Verdana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Combinatie van </a:t>
            </a:r>
            <a:r>
              <a:rPr lang="nl-BE" sz="2600" b="1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verschillende diensten thuisverpleging </a:t>
            </a:r>
            <a:r>
              <a:rPr lang="nl-BE" sz="2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is mogelijk</a:t>
            </a:r>
            <a:endParaRPr lang="nl-BE" sz="1900" dirty="0">
              <a:latin typeface="Verdana" pitchFamily="34"/>
              <a:ea typeface="Verdana" pitchFamily="34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900" dirty="0">
                <a:latin typeface="Verdana" pitchFamily="34"/>
                <a:ea typeface="Verdana" pitchFamily="34"/>
              </a:rPr>
              <a:t>Reguliere zorg door “dienst A” en zorg in kader van OPAT door “dienst B”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900" dirty="0">
                <a:latin typeface="Verdana" pitchFamily="34"/>
                <a:ea typeface="Verdana" pitchFamily="34"/>
              </a:rPr>
              <a:t>Onderlinge afstemming vereist</a:t>
            </a:r>
            <a:endParaRPr lang="nl-BE" sz="19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nl-BE" sz="16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lvl="1"/>
            <a:endParaRPr lang="en-US" sz="1600" dirty="0" err="1"/>
          </a:p>
          <a:p>
            <a:pPr marL="0" lv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DFBCB9-530F-4161-81E2-61F15A54F6D0}" type="slidenum">
              <a:rPr/>
              <a:t>57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3. Financiële aspecten voor huisarts</a:t>
            </a:r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2DDC9C-3184-4565-BE2B-B36579587D33}" type="slidenum">
              <a:rPr/>
              <a:t>58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13" name="Tekstvak 4">
            <a:extLst>
              <a:ext uri="{FF2B5EF4-FFF2-40B4-BE49-F238E27FC236}">
                <a16:creationId xmlns:a16="http://schemas.microsoft.com/office/drawing/2014/main" id="{662AAA18-F8B0-3993-B4CE-E15E6CA653E5}"/>
              </a:ext>
            </a:extLst>
          </p:cNvPr>
          <p:cNvSpPr txBox="1"/>
          <p:nvPr/>
        </p:nvSpPr>
        <p:spPr>
          <a:xfrm>
            <a:off x="838203" y="1181209"/>
            <a:ext cx="11221937" cy="33357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1" i="0" u="none" strike="noStrike" kern="1200" cap="none" spc="0" baseline="0" dirty="0">
                <a:uFillTx/>
                <a:latin typeface="Verdana"/>
                <a:ea typeface="Verdana"/>
              </a:rPr>
              <a:t>GMD-houdende</a:t>
            </a:r>
            <a:r>
              <a:rPr lang="nl-BE" sz="2000" b="1" i="0" u="none" strike="noStrike" kern="1200" cap="none" spc="0" dirty="0">
                <a:uFillTx/>
                <a:latin typeface="Verdana"/>
                <a:ea typeface="Verdana"/>
              </a:rPr>
              <a:t> </a:t>
            </a:r>
            <a:r>
              <a:rPr lang="nl-BE" sz="2000" i="0" u="none" strike="noStrike" kern="1200" cap="none" spc="0" dirty="0">
                <a:uFillTx/>
                <a:latin typeface="Verdana"/>
                <a:ea typeface="Verdana"/>
              </a:rPr>
              <a:t>huisarts(</a:t>
            </a:r>
            <a:r>
              <a:rPr lang="nl-BE" sz="2000" i="0" u="none" strike="noStrike" kern="1200" cap="none" spc="0" dirty="0" err="1">
                <a:uFillTx/>
                <a:latin typeface="Verdana"/>
                <a:ea typeface="Verdana"/>
              </a:rPr>
              <a:t>enpraktijk</a:t>
            </a:r>
            <a:r>
              <a:rPr lang="nl-BE" sz="2000" i="0" u="none" strike="noStrike" kern="1200" cap="none" spc="0" dirty="0">
                <a:uFillTx/>
                <a:latin typeface="Verdana"/>
                <a:ea typeface="Verdana"/>
              </a:rPr>
              <a:t>)</a:t>
            </a:r>
            <a:endParaRPr lang="nl-BE" sz="2000" i="0" u="none" strike="noStrike" kern="1200" cap="none" spc="0" baseline="0" dirty="0">
              <a:uFillTx/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1" i="0" u="none" strike="noStrike" kern="1200" cap="none" spc="0" baseline="0" dirty="0">
                <a:uFillTx/>
                <a:latin typeface="Verdana"/>
                <a:ea typeface="Verdana"/>
              </a:rPr>
              <a:t>Eénmalig opstartforfait </a:t>
            </a:r>
            <a:r>
              <a:rPr lang="nl-BE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voor initiëren van thuishospitalisatie:</a:t>
            </a:r>
            <a:r>
              <a:rPr lang="nl-BE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nl-BE" sz="2000" b="1" i="0" u="none" strike="noStrike" kern="1200" cap="none" spc="0" baseline="0" dirty="0">
                <a:solidFill>
                  <a:srgbClr val="FFC000"/>
                </a:solidFill>
                <a:uFillTx/>
                <a:latin typeface="Verdana"/>
                <a:ea typeface="Verdana"/>
              </a:rPr>
              <a:t>€ 43,15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 err="1">
                <a:solidFill>
                  <a:srgbClr val="000000"/>
                </a:solidFill>
                <a:latin typeface="Verdana" pitchFamily="34"/>
                <a:ea typeface="Verdana" pitchFamily="34"/>
              </a:rPr>
              <a:t>C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umuleerbaar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met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verstrekkingen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uit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artikel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2 van de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nomenclatuur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geneeskundige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verzorging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Eénmalige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forfaitaire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tegemoetkoming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voor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bijkomende</a:t>
            </a:r>
            <a:r>
              <a:rPr lang="en-US" sz="2000" dirty="0">
                <a:latin typeface="Verdana"/>
                <a:ea typeface="Verdana"/>
              </a:rPr>
              <a:t> expertise:</a:t>
            </a:r>
            <a:r>
              <a:rPr lang="en-US" sz="2000" b="1" dirty="0">
                <a:latin typeface="Verdana"/>
                <a:ea typeface="Verdana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Verdana"/>
                <a:ea typeface="Verdana"/>
              </a:rPr>
              <a:t>€ 43,15</a:t>
            </a:r>
            <a:endParaRPr lang="en-US" sz="2000" b="1" i="0" u="none" strike="noStrike" kern="1200" cap="none" spc="0" baseline="0" dirty="0">
              <a:solidFill>
                <a:srgbClr val="FFC000"/>
              </a:solidFill>
              <a:uFillTx/>
              <a:latin typeface="Verdana"/>
              <a:ea typeface="Verdana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dirty="0">
                <a:solidFill>
                  <a:srgbClr val="000000"/>
                </a:solidFill>
                <a:latin typeface="Verdana"/>
                <a:ea typeface="Verdana"/>
              </a:rPr>
              <a:t>Bv. bij een zorgwekkende situatie 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Overleg tussen huisarts en arts-specialist voor verderzetting OPAT behandeling</a:t>
            </a:r>
          </a:p>
        </p:txBody>
      </p:sp>
      <p:sp>
        <p:nvSpPr>
          <p:cNvPr id="3" name="Tekstvak 6">
            <a:extLst>
              <a:ext uri="{FF2B5EF4-FFF2-40B4-BE49-F238E27FC236}">
                <a16:creationId xmlns:a16="http://schemas.microsoft.com/office/drawing/2014/main" id="{A3030DE8-0352-2955-CBF8-7C3ACBAAF395}"/>
              </a:ext>
            </a:extLst>
          </p:cNvPr>
          <p:cNvSpPr txBox="1"/>
          <p:nvPr/>
        </p:nvSpPr>
        <p:spPr>
          <a:xfrm>
            <a:off x="327923" y="6490649"/>
            <a:ext cx="1028293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RIZIV/INAMI. Thuishospitalisatie voor oncologie en antibioticatherapie. 2023</a:t>
            </a: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33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3. Financiële aspecten voor huisarts</a:t>
            </a:r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2DDC9C-3184-4565-BE2B-B36579587D33}" type="slidenum">
              <a:rPr/>
              <a:t>59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838203" y="2516066"/>
            <a:ext cx="10600200" cy="2860358"/>
          </a:xfrm>
          <a:prstGeom prst="roundRect">
            <a:avLst/>
          </a:prstGeom>
          <a:solidFill>
            <a:srgbClr val="F3E3D4"/>
          </a:solidFill>
          <a:ln w="2857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Beide forfaits zijn </a:t>
            </a:r>
            <a:r>
              <a:rPr lang="nl-BE" b="1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max. 1x/kalenderjaar </a:t>
            </a:r>
            <a:r>
              <a:rPr lang="nl-BE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aanrekenbaar</a:t>
            </a: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voor dezelfde patiënt</a:t>
            </a:r>
            <a:b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</a:b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Bovenstaand </a:t>
            </a:r>
            <a:r>
              <a:rPr lang="nl-BE" b="0" i="0" u="sng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forfait voor initiëren van thuishospitalisatie </a:t>
            </a: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voor de huisarts geldt eveneens voor patiënten in een woonzorgcentrum (ROB, RVT), psychiatrisch verzorgingstehuis of medisch huis</a:t>
            </a:r>
            <a:b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</a:br>
            <a:endParaRPr lang="nl-BE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Bovenstaand </a:t>
            </a:r>
            <a:r>
              <a:rPr lang="nl-BE" b="0" i="0" u="sng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forfait voor consult bij huisarts </a:t>
            </a:r>
            <a:r>
              <a:rPr lang="nl-BE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geldt eveneens voor patiënten in een woonzorgcentrum (ROB, RVT) en in een psychiatrisch verzorgingstehuis, maar niet in een medisch huis</a:t>
            </a:r>
          </a:p>
        </p:txBody>
      </p:sp>
      <p:sp>
        <p:nvSpPr>
          <p:cNvPr id="13" name="Tekstvak 4">
            <a:extLst>
              <a:ext uri="{FF2B5EF4-FFF2-40B4-BE49-F238E27FC236}">
                <a16:creationId xmlns:a16="http://schemas.microsoft.com/office/drawing/2014/main" id="{662AAA18-F8B0-3993-B4CE-E15E6CA653E5}"/>
              </a:ext>
            </a:extLst>
          </p:cNvPr>
          <p:cNvSpPr txBox="1"/>
          <p:nvPr/>
        </p:nvSpPr>
        <p:spPr>
          <a:xfrm>
            <a:off x="838203" y="1181209"/>
            <a:ext cx="11221937" cy="9534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b="1" i="0" u="none" strike="noStrike" kern="1200" cap="none" spc="0" baseline="0" dirty="0">
                <a:uFillTx/>
                <a:latin typeface="Verdana"/>
                <a:ea typeface="Verdana"/>
              </a:rPr>
              <a:t>Eénmalig opstartforfait </a:t>
            </a:r>
            <a:r>
              <a:rPr lang="nl-BE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voor initiëren van thuishospitalisatie:</a:t>
            </a:r>
            <a:r>
              <a:rPr lang="nl-BE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nl-BE" sz="2000" b="1" i="0" u="none" strike="noStrike" kern="1200" cap="none" spc="0" baseline="0" dirty="0">
                <a:solidFill>
                  <a:srgbClr val="FFC000"/>
                </a:solidFill>
                <a:uFillTx/>
                <a:latin typeface="Verdana"/>
                <a:ea typeface="Verdana"/>
              </a:rPr>
              <a:t>€ 43,15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Eénmalige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forfaitaire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en-US" sz="2000" b="1" i="0" u="none" strike="noStrike" kern="1200" cap="none" spc="0" baseline="0" dirty="0" err="1">
                <a:uFillTx/>
                <a:latin typeface="Verdana"/>
                <a:ea typeface="Verdana"/>
              </a:rPr>
              <a:t>tegemoetkoming</a:t>
            </a:r>
            <a:r>
              <a:rPr lang="en-US" sz="2000" b="1" i="0" u="none" strike="noStrike" kern="1200" cap="none" spc="0" baseline="0" dirty="0">
                <a:uFillTx/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voor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bijkomende</a:t>
            </a:r>
            <a:r>
              <a:rPr lang="en-US" sz="2000" dirty="0">
                <a:latin typeface="Verdana"/>
                <a:ea typeface="Verdana"/>
              </a:rPr>
              <a:t> expertise:</a:t>
            </a:r>
            <a:r>
              <a:rPr lang="en-US" sz="2000" b="1" dirty="0">
                <a:latin typeface="Verdana"/>
                <a:ea typeface="Verdana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Verdana"/>
                <a:ea typeface="Verdana"/>
              </a:rPr>
              <a:t>€ 43,15</a:t>
            </a:r>
            <a:endParaRPr lang="en-US" sz="2000" b="1" i="0" u="none" strike="noStrike" kern="1200" cap="none" spc="0" baseline="0" dirty="0">
              <a:solidFill>
                <a:srgbClr val="FFC000"/>
              </a:solidFill>
              <a:uFillTx/>
              <a:latin typeface="Verdana"/>
              <a:ea typeface="Verdana"/>
            </a:endParaRPr>
          </a:p>
        </p:txBody>
      </p:sp>
      <p:sp>
        <p:nvSpPr>
          <p:cNvPr id="3" name="Tekstvak 6">
            <a:extLst>
              <a:ext uri="{FF2B5EF4-FFF2-40B4-BE49-F238E27FC236}">
                <a16:creationId xmlns:a16="http://schemas.microsoft.com/office/drawing/2014/main" id="{A3030DE8-0352-2955-CBF8-7C3ACBAAF395}"/>
              </a:ext>
            </a:extLst>
          </p:cNvPr>
          <p:cNvSpPr txBox="1"/>
          <p:nvPr/>
        </p:nvSpPr>
        <p:spPr>
          <a:xfrm>
            <a:off x="327923" y="6490649"/>
            <a:ext cx="1028293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RIZIV/INAMI. Thuishospitalisatie voor oncologie en antibioticatherapie. 2023</a:t>
            </a: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24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OPAT in België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24554"/>
            <a:ext cx="10515600" cy="4351336"/>
          </a:xfrm>
        </p:spPr>
        <p:txBody>
          <a:bodyPr/>
          <a:lstStyle/>
          <a:p>
            <a:pPr lvl="0"/>
            <a:r>
              <a:rPr lang="nl-BE" sz="2000" dirty="0"/>
              <a:t>2017: start thuishospitalisatie pilootprojecten (&gt; FOD Volksgezondheid)</a:t>
            </a:r>
          </a:p>
          <a:p>
            <a:pPr lvl="0"/>
            <a:endParaRPr lang="nl-BE" sz="2000" dirty="0"/>
          </a:p>
          <a:p>
            <a:pPr lvl="0"/>
            <a:r>
              <a:rPr lang="nl-BE" sz="2000" b="1" dirty="0">
                <a:solidFill>
                  <a:srgbClr val="FFC000"/>
                </a:solidFill>
              </a:rPr>
              <a:t>01/07/2023 publicatie wettekst 'thuishospitalisatie' met structurele financiering</a:t>
            </a:r>
          </a:p>
          <a:p>
            <a:pPr lvl="0"/>
            <a:r>
              <a:rPr lang="nl-BE" sz="2000" b="1" dirty="0"/>
              <a:t>Behandelvorm OPAT:</a:t>
            </a:r>
            <a:r>
              <a:rPr lang="nl-BE" sz="2000" dirty="0"/>
              <a:t> </a:t>
            </a:r>
          </a:p>
          <a:p>
            <a:pPr lvl="1">
              <a:buFont typeface="Courier New"/>
              <a:buChar char="o"/>
            </a:pPr>
            <a:r>
              <a:rPr lang="nl-BE" sz="1800" dirty="0">
                <a:cs typeface="Arial"/>
              </a:rPr>
              <a:t>"De toediening van geneesmiddelen via </a:t>
            </a:r>
            <a:r>
              <a:rPr lang="nl-BE" sz="1800" u="sng" dirty="0">
                <a:cs typeface="Arial"/>
              </a:rPr>
              <a:t>intraveneuze weg</a:t>
            </a:r>
            <a:r>
              <a:rPr lang="nl-BE" sz="1800" dirty="0">
                <a:cs typeface="Arial"/>
              </a:rPr>
              <a:t> in het kader van een antibioticabehandeling waarvoor </a:t>
            </a:r>
            <a:r>
              <a:rPr lang="nl-BE" sz="1800" u="sng" dirty="0">
                <a:cs typeface="Arial"/>
              </a:rPr>
              <a:t>geen oraal alternatief bestaat/beschikbaar</a:t>
            </a:r>
            <a:r>
              <a:rPr lang="nl-BE" sz="1800" dirty="0">
                <a:cs typeface="Arial"/>
              </a:rPr>
              <a:t> is, met minstens </a:t>
            </a:r>
            <a:r>
              <a:rPr lang="nl-BE" sz="1800" u="sng" dirty="0">
                <a:cs typeface="Arial"/>
              </a:rPr>
              <a:t>5 behandeldagen</a:t>
            </a:r>
            <a:r>
              <a:rPr lang="nl-BE" sz="1800" dirty="0">
                <a:cs typeface="Arial"/>
              </a:rPr>
              <a:t> in de </a:t>
            </a:r>
            <a:r>
              <a:rPr lang="nl-BE" sz="1800" u="sng" dirty="0">
                <a:cs typeface="Arial"/>
              </a:rPr>
              <a:t>leefomgeving</a:t>
            </a:r>
            <a:r>
              <a:rPr lang="nl-BE" sz="1800" dirty="0">
                <a:cs typeface="Arial"/>
              </a:rPr>
              <a:t> van de rechthebbende"</a:t>
            </a:r>
            <a:endParaRPr lang="nl-BE" sz="1800" dirty="0"/>
          </a:p>
          <a:p>
            <a:pPr lvl="0"/>
            <a:endParaRPr lang="nl-BE" sz="1800" dirty="0"/>
          </a:p>
          <a:p>
            <a:pPr lvl="2">
              <a:buFont typeface="Wingdings"/>
              <a:buChar char="§"/>
            </a:pPr>
            <a:r>
              <a:rPr lang="nl-BE" sz="1600" dirty="0"/>
              <a:t>Geneesmiddelen: antibiotica, antivirale middelen, antischimmel middelen op </a:t>
            </a:r>
            <a:r>
              <a:rPr lang="nl-BE" sz="1600" b="1" dirty="0"/>
              <a:t>limitatieve lijst</a:t>
            </a:r>
          </a:p>
          <a:p>
            <a:pPr lvl="2">
              <a:buFont typeface="Wingdings"/>
              <a:buChar char="§"/>
            </a:pPr>
            <a:r>
              <a:rPr lang="nl-BE" sz="1600" b="1" dirty="0"/>
              <a:t>Uitsluitend intraveneuze </a:t>
            </a:r>
            <a:r>
              <a:rPr lang="nl-BE" sz="1600" dirty="0"/>
              <a:t>toediening</a:t>
            </a:r>
            <a:endParaRPr lang="nl-BE" dirty="0"/>
          </a:p>
          <a:p>
            <a:pPr lvl="2">
              <a:buFont typeface="Wingdings"/>
              <a:buChar char="§"/>
            </a:pPr>
            <a:r>
              <a:rPr lang="nl-BE" sz="1600" dirty="0"/>
              <a:t>Toediening </a:t>
            </a:r>
            <a:r>
              <a:rPr lang="nl-BE" sz="1600" b="1" dirty="0"/>
              <a:t>in leefomgeving </a:t>
            </a:r>
            <a:r>
              <a:rPr lang="nl-BE" sz="1600" dirty="0"/>
              <a:t>van de patiënt: niet-gehospitaliseerde patiënten + niet toedieningen in het dagziekenhuis</a:t>
            </a:r>
          </a:p>
          <a:p>
            <a:pPr marL="0" lvl="0" indent="0">
              <a:buNone/>
            </a:pPr>
            <a:endParaRPr lang="nl-BE" sz="18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17B8C1-FF74-4817-BB14-7FBC74DB435D}" type="slidenum">
              <a:rPr/>
              <a:t>6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5" name="Tekstvak 6"/>
          <p:cNvSpPr txBox="1"/>
          <p:nvPr/>
        </p:nvSpPr>
        <p:spPr>
          <a:xfrm>
            <a:off x="346777" y="6538910"/>
            <a:ext cx="1028293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9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RIZIV/INAMI. Thuishospitalisatie voor oncologie en antibioticatherapie. 2023</a:t>
            </a: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4. Financiële aspecten - voorbeeldcasus</a:t>
            </a:r>
          </a:p>
        </p:txBody>
      </p:sp>
      <p:sp>
        <p:nvSpPr>
          <p:cNvPr id="3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5B6EE9-E3B2-49A6-A83F-374362699EC2}" type="slidenum">
              <a:rPr/>
              <a:t>60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4" name="Tekstvak 4"/>
          <p:cNvSpPr txBox="1"/>
          <p:nvPr/>
        </p:nvSpPr>
        <p:spPr>
          <a:xfrm>
            <a:off x="837983" y="1326075"/>
            <a:ext cx="10685230" cy="11490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</a:rPr>
              <a:t>Voor versus na structurele financiering: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b="1" dirty="0">
                <a:solidFill>
                  <a:srgbClr val="000000"/>
                </a:solidFill>
                <a:latin typeface="Verdana"/>
                <a:ea typeface="Verdana"/>
              </a:rPr>
              <a:t>Voorbeeld </a:t>
            </a:r>
            <a:r>
              <a:rPr lang="nl-BE" dirty="0" err="1">
                <a:solidFill>
                  <a:srgbClr val="000000"/>
                </a:solidFill>
                <a:latin typeface="Verdana"/>
                <a:ea typeface="Verdana"/>
              </a:rPr>
              <a:t>ceftriaxone</a:t>
            </a:r>
            <a:r>
              <a:rPr lang="nl-BE" dirty="0">
                <a:solidFill>
                  <a:srgbClr val="000000"/>
                </a:solidFill>
                <a:latin typeface="Verdana"/>
                <a:ea typeface="Verdana"/>
              </a:rPr>
              <a:t> 2g 1x/dag via infuus en PICC gedurende 14 dagen</a:t>
            </a:r>
            <a:endParaRPr lang="nl-BE" sz="1800" b="1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600" b="1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FB01EE9D-85C1-F9B0-1795-1C2178780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44872"/>
              </p:ext>
            </p:extLst>
          </p:nvPr>
        </p:nvGraphicFramePr>
        <p:xfrm>
          <a:off x="871784" y="2606776"/>
          <a:ext cx="3842843" cy="3048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91810">
                  <a:extLst>
                    <a:ext uri="{9D8B030D-6E8A-4147-A177-3AD203B41FA5}">
                      <a16:colId xmlns:a16="http://schemas.microsoft.com/office/drawing/2014/main" val="925066541"/>
                    </a:ext>
                  </a:extLst>
                </a:gridCol>
                <a:gridCol w="1051033">
                  <a:extLst>
                    <a:ext uri="{9D8B030D-6E8A-4147-A177-3AD203B41FA5}">
                      <a16:colId xmlns:a16="http://schemas.microsoft.com/office/drawing/2014/main" val="2758108814"/>
                    </a:ext>
                  </a:extLst>
                </a:gridCol>
              </a:tblGrid>
              <a:tr h="134832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400" u="none" dirty="0"/>
                        <a:t>KOSTPRIJS OPAT BEHANDELING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018E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870663"/>
                  </a:ext>
                </a:extLst>
              </a:tr>
              <a:tr h="134832">
                <a:tc>
                  <a:txBody>
                    <a:bodyPr/>
                    <a:lstStyle/>
                    <a:p>
                      <a:r>
                        <a:rPr lang="nl-NL" sz="1400" b="1" dirty="0"/>
                        <a:t>Antimicrobieel middel</a:t>
                      </a:r>
                      <a:endParaRPr lang="nl-NL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400" b="1" dirty="0"/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598367"/>
                  </a:ext>
                </a:extLst>
              </a:tr>
              <a:tr h="1348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Ceftriaxone 2 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€ 36,3</a:t>
                      </a:r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54327"/>
                  </a:ext>
                </a:extLst>
              </a:tr>
              <a:tr h="1348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1" dirty="0"/>
                        <a:t>Infuuszak en oplosmiddel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400" b="1" dirty="0"/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15568"/>
                  </a:ext>
                </a:extLst>
              </a:tr>
              <a:tr h="1348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 err="1"/>
                        <a:t>NaCl</a:t>
                      </a:r>
                      <a:r>
                        <a:rPr lang="nl-NL" sz="1400" dirty="0"/>
                        <a:t> 0,9% 100 ml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€ 7,98</a:t>
                      </a:r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709623"/>
                  </a:ext>
                </a:extLst>
              </a:tr>
              <a:tr h="1348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 err="1"/>
                        <a:t>NaCl</a:t>
                      </a:r>
                      <a:r>
                        <a:rPr lang="nl-NL" sz="1400" dirty="0"/>
                        <a:t> 0,9% 50 ml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€ 7,14</a:t>
                      </a:r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50465"/>
                  </a:ext>
                </a:extLst>
              </a:tr>
              <a:tr h="1348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1"/>
                        <a:t>Materiaal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400" b="1" dirty="0"/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13490"/>
                  </a:ext>
                </a:extLst>
              </a:tr>
              <a:tr h="1348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Toedieningsmateriaal antibiotica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€ 81,76</a:t>
                      </a:r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11483"/>
                  </a:ext>
                </a:extLst>
              </a:tr>
              <a:tr h="1348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/>
                        <a:t>Verzorgingsmateriaal katheter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€ 16,84</a:t>
                      </a:r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800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1"/>
                        <a:t>TOTAAL PATIËNT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b="1" dirty="0"/>
                        <a:t>€ 150,02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652083"/>
                  </a:ext>
                </a:extLst>
              </a:tr>
            </a:tbl>
          </a:graphicData>
        </a:graphic>
      </p:graphicFrame>
      <p:sp>
        <p:nvSpPr>
          <p:cNvPr id="7" name="Tijdelijke aanduiding voor inhoud 14">
            <a:extLst>
              <a:ext uri="{FF2B5EF4-FFF2-40B4-BE49-F238E27FC236}">
                <a16:creationId xmlns:a16="http://schemas.microsoft.com/office/drawing/2014/main" id="{23955A4E-52C9-619D-1025-07047E3B6579}"/>
              </a:ext>
            </a:extLst>
          </p:cNvPr>
          <p:cNvSpPr txBox="1">
            <a:spLocks/>
          </p:cNvSpPr>
          <p:nvPr/>
        </p:nvSpPr>
        <p:spPr>
          <a:xfrm>
            <a:off x="5113974" y="2606776"/>
            <a:ext cx="6886348" cy="30859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nl-BE" sz="16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FORFAIT SINDS 01/07/2023 </a:t>
            </a:r>
          </a:p>
          <a:p>
            <a:pPr marL="0" indent="0">
              <a:spcBef>
                <a:spcPts val="200"/>
              </a:spcBef>
              <a:buNone/>
            </a:pPr>
            <a:endParaRPr lang="nl-B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8600" indent="-228600">
              <a:spcBef>
                <a:spcPts val="200"/>
              </a:spcBef>
              <a:buFont typeface="Wingdings,Sans-Serif" panose="05000000000000000000" pitchFamily="2" charset="2"/>
              <a:buChar char="§"/>
            </a:pPr>
            <a:r>
              <a:rPr lang="nl-B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Tegemoetkoming voor OPAT </a:t>
            </a:r>
            <a:r>
              <a:rPr lang="nl-B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patiënt</a:t>
            </a:r>
            <a:r>
              <a:rPr lang="nl-B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: AMT, materiaal</a:t>
            </a:r>
          </a:p>
          <a:p>
            <a:pPr marL="228600" indent="-228600">
              <a:spcBef>
                <a:spcPts val="200"/>
              </a:spcBef>
              <a:buFont typeface="Wingdings,Sans-Serif" panose="05000000000000000000" pitchFamily="2" charset="2"/>
              <a:buChar char="§"/>
            </a:pPr>
            <a:endParaRPr lang="nl-B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8600" indent="-228600">
              <a:spcBef>
                <a:spcPts val="200"/>
              </a:spcBef>
              <a:buFont typeface="Wingdings,Sans-Serif" panose="05000000000000000000" pitchFamily="2" charset="2"/>
              <a:buChar char="§"/>
            </a:pPr>
            <a:r>
              <a:rPr lang="nl-B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Vergoeding voor </a:t>
            </a:r>
            <a:r>
              <a:rPr lang="nl-B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ziekenhuis</a:t>
            </a:r>
            <a:r>
              <a:rPr lang="nl-B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: € 859,42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228600" indent="-228600">
              <a:spcBef>
                <a:spcPts val="200"/>
              </a:spcBef>
              <a:buFont typeface="Wingdings,Sans-Serif" panose="05000000000000000000" pitchFamily="2" charset="2"/>
              <a:buChar char="§"/>
            </a:pPr>
            <a:r>
              <a:rPr lang="nl-B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Vergoeding voor </a:t>
            </a:r>
            <a:r>
              <a:rPr lang="nl-B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thuisverpleging</a:t>
            </a:r>
            <a:r>
              <a:rPr lang="nl-B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: € 240,34</a:t>
            </a:r>
          </a:p>
          <a:p>
            <a:pPr marL="228600" indent="-228600">
              <a:spcBef>
                <a:spcPts val="200"/>
              </a:spcBef>
              <a:buFont typeface="Wingdings,Sans-Serif" panose="05000000000000000000" pitchFamily="2" charset="2"/>
              <a:buChar char="§"/>
            </a:pPr>
            <a:r>
              <a:rPr lang="nl-B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Vergoeding voor </a:t>
            </a:r>
            <a:r>
              <a:rPr lang="nl-B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huisarts</a:t>
            </a:r>
            <a:r>
              <a:rPr lang="nl-B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: € 43,15 </a:t>
            </a:r>
          </a:p>
          <a:p>
            <a:pPr marL="228600" indent="-228600">
              <a:spcBef>
                <a:spcPts val="200"/>
              </a:spcBef>
              <a:buFont typeface="Wingdings,Sans-Serif" panose="05000000000000000000" pitchFamily="2" charset="2"/>
              <a:buChar char="§"/>
            </a:pPr>
            <a:endParaRPr lang="nl-BE" sz="1600" dirty="0">
              <a:ea typeface="Calibri"/>
              <a:cs typeface="Calibri"/>
            </a:endParaRPr>
          </a:p>
          <a:p>
            <a:pPr marL="0" indent="0">
              <a:spcBef>
                <a:spcPts val="200"/>
              </a:spcBef>
              <a:buNone/>
            </a:pPr>
            <a:endParaRPr lang="nl-BE" sz="1600" dirty="0">
              <a:ea typeface="Calibri"/>
              <a:cs typeface="Calibri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EA60E8A-D304-DE7D-510F-FBCFF7C0C1B8}"/>
              </a:ext>
            </a:extLst>
          </p:cNvPr>
          <p:cNvCxnSpPr/>
          <p:nvPr/>
        </p:nvCxnSpPr>
        <p:spPr>
          <a:xfrm flipV="1">
            <a:off x="3695307" y="3280529"/>
            <a:ext cx="612743" cy="1956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536EAEE-7CAD-025A-1B4E-42916F5B6491}"/>
              </a:ext>
            </a:extLst>
          </p:cNvPr>
          <p:cNvCxnSpPr/>
          <p:nvPr/>
        </p:nvCxnSpPr>
        <p:spPr>
          <a:xfrm flipV="1">
            <a:off x="3701731" y="4799815"/>
            <a:ext cx="612743" cy="1956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B0B2D41-A36A-18F4-9B46-3DEF0904094A}"/>
              </a:ext>
            </a:extLst>
          </p:cNvPr>
          <p:cNvCxnSpPr/>
          <p:nvPr/>
        </p:nvCxnSpPr>
        <p:spPr>
          <a:xfrm flipV="1">
            <a:off x="3701731" y="5068172"/>
            <a:ext cx="612743" cy="1956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5B3CD7D-BFDE-AB34-2AF8-00CE2A8932B7}"/>
              </a:ext>
            </a:extLst>
          </p:cNvPr>
          <p:cNvCxnSpPr/>
          <p:nvPr/>
        </p:nvCxnSpPr>
        <p:spPr>
          <a:xfrm flipV="1">
            <a:off x="3847707" y="5398815"/>
            <a:ext cx="612743" cy="1956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6AD8CF01-D5C1-8F75-1B71-C7EB2812279D}"/>
              </a:ext>
            </a:extLst>
          </p:cNvPr>
          <p:cNvSpPr txBox="1"/>
          <p:nvPr/>
        </p:nvSpPr>
        <p:spPr>
          <a:xfrm>
            <a:off x="3695307" y="5727527"/>
            <a:ext cx="10193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C000"/>
                </a:solidFill>
                <a:ea typeface="Verdana" panose="020B0604030504040204" pitchFamily="34" charset="0"/>
              </a:rPr>
              <a:t>€ 15,12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394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5</a:t>
            </a:r>
            <a:r>
              <a:rPr lang="nl-BE" sz="2400" dirty="0"/>
              <a:t>. </a:t>
            </a:r>
            <a:r>
              <a:rPr lang="nl-BE" dirty="0"/>
              <a:t>Praktische</a:t>
            </a:r>
            <a:r>
              <a:rPr lang="nl-BE" sz="2400" dirty="0"/>
              <a:t> implicaties - patiënt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320926"/>
            <a:ext cx="10036274" cy="4856037"/>
          </a:xfrm>
        </p:spPr>
        <p:txBody>
          <a:bodyPr lIns="45720" rIns="45720">
            <a:no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b="1" dirty="0"/>
              <a:t>Patiënt en/of wettelijk vertegenwoordiger</a:t>
            </a:r>
            <a:r>
              <a:rPr lang="nl-BE" sz="1800" dirty="0"/>
              <a:t> </a:t>
            </a:r>
            <a:r>
              <a:rPr lang="nl-BE" sz="1800" b="1" dirty="0"/>
              <a:t>akkoord </a:t>
            </a:r>
            <a:r>
              <a:rPr lang="nl-BE" sz="1800" dirty="0"/>
              <a:t>met OPAT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Mondeling akkoord verplicht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Schriftelijk akkoord </a:t>
            </a:r>
            <a:r>
              <a:rPr lang="nl-BE" sz="1600" u="sng" dirty="0"/>
              <a:t>kan</a:t>
            </a:r>
            <a:r>
              <a:rPr lang="nl-BE" sz="1600" dirty="0"/>
              <a:t> op verzoek van patiënt en/of arts</a:t>
            </a:r>
            <a:r>
              <a:rPr lang="nl-BE" sz="1600" dirty="0">
                <a:solidFill>
                  <a:srgbClr val="FF0000"/>
                </a:solidFill>
              </a:rPr>
              <a:t> </a:t>
            </a:r>
            <a:r>
              <a:rPr lang="nl-BE" sz="1600" b="1" dirty="0">
                <a:solidFill>
                  <a:srgbClr val="FFC000"/>
                </a:solidFill>
              </a:rPr>
              <a:t>(= </a:t>
            </a:r>
            <a:r>
              <a:rPr lang="nl-BE" sz="1600" b="1" dirty="0" err="1">
                <a:solidFill>
                  <a:srgbClr val="FFC000"/>
                </a:solidFill>
              </a:rPr>
              <a:t>informed</a:t>
            </a:r>
            <a:r>
              <a:rPr lang="nl-BE" sz="1600" b="1" dirty="0">
                <a:solidFill>
                  <a:srgbClr val="FFC000"/>
                </a:solidFill>
              </a:rPr>
              <a:t> consent)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endParaRPr lang="nl-BE" sz="1800" dirty="0"/>
          </a:p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dirty="0"/>
              <a:t>Patiënt behoudt het </a:t>
            </a:r>
            <a:r>
              <a:rPr lang="nl-BE" sz="1800" b="1" dirty="0"/>
              <a:t>recht</a:t>
            </a:r>
            <a:r>
              <a:rPr lang="nl-BE" sz="1800" dirty="0"/>
              <a:t> om therapie verder te zetten in het ziekenhuis</a:t>
            </a:r>
          </a:p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endParaRPr lang="nl-BE" sz="1800" dirty="0"/>
          </a:p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b="1" dirty="0"/>
              <a:t>Schriftelijke informatie aan patiënt verplicht</a:t>
            </a:r>
            <a:r>
              <a:rPr lang="nl-BE" sz="1800" dirty="0"/>
              <a:t> door zorgteam ziekenhuis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O.a. allergische reacties, bijwerkingen, bewaring van antimicrobiële therapie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endParaRPr lang="nl-BE" sz="1600" dirty="0"/>
          </a:p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dirty="0"/>
              <a:t>Opstart OPAT mogelijk </a:t>
            </a:r>
            <a:r>
              <a:rPr lang="nl-BE" sz="1800" b="1" dirty="0"/>
              <a:t>na min. 2 toedieningseenheden in het ziekenhuis en bij min. 5 behandeldagen thuis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Geen vereiste van overnachting in ziekenhuis</a:t>
            </a:r>
            <a:endParaRPr lang="en-US" dirty="0"/>
          </a:p>
          <a:p>
            <a:pPr lvl="0">
              <a:buFont typeface="Arial" pitchFamily="34"/>
            </a:pPr>
            <a:endParaRPr lang="en-US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DE0F20-A1B8-48BA-AC34-44ABF8BE348C}" type="slidenum">
              <a:rPr/>
              <a:t>61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xmlns="" r:id="rId3"/>
    </p:ext>
  </p:extLs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</a:t>
            </a:r>
            <a:r>
              <a:rPr lang="nl-BE" sz="2400" dirty="0"/>
              <a:t>. </a:t>
            </a:r>
            <a:r>
              <a:rPr lang="nl-BE" dirty="0"/>
              <a:t>Praktische</a:t>
            </a:r>
            <a:r>
              <a:rPr lang="nl-BE" sz="2400" dirty="0"/>
              <a:t> implicaties </a:t>
            </a:r>
            <a:r>
              <a:rPr lang="nl-BE" dirty="0"/>
              <a:t>– </a:t>
            </a:r>
            <a:r>
              <a:rPr lang="nl-BE" sz="2400" dirty="0"/>
              <a:t>ziekenhuis</a:t>
            </a:r>
            <a:r>
              <a:rPr lang="nl-BE" dirty="0"/>
              <a:t> (1)</a:t>
            </a:r>
            <a:endParaRPr lang="nl-BE" sz="2400" dirty="0">
              <a:solidFill>
                <a:srgbClr val="4472C4"/>
              </a:solidFill>
              <a:cs typeface="Calibri"/>
            </a:endParaRP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838203" y="1307690"/>
            <a:ext cx="10515600" cy="4869273"/>
          </a:xfrm>
        </p:spPr>
        <p:txBody>
          <a:bodyPr lIns="0" rIns="0"/>
          <a:lstStyle/>
          <a:p>
            <a:pPr lvl="0"/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Initiëren en opmaak </a:t>
            </a:r>
            <a:r>
              <a:rPr lang="nl-BE" sz="1800" b="1" dirty="0">
                <a:latin typeface="Verdana" pitchFamily="34"/>
                <a:ea typeface="Verdana" pitchFamily="34"/>
                <a:cs typeface="Calibri"/>
              </a:rPr>
              <a:t>multidisciplinair zorgprotocol door zorgteam ziekenhuis</a:t>
            </a:r>
            <a:endParaRPr lang="en-US" sz="1800" dirty="0">
              <a:latin typeface="Verdana" pitchFamily="34"/>
              <a:ea typeface="Verdana" pitchFamily="34"/>
              <a:cs typeface="Calibri"/>
            </a:endParaRPr>
          </a:p>
          <a:p>
            <a:pPr marL="717550" lvl="1" indent="-363538">
              <a:buFont typeface="Courier New" panose="02070309020205020404" pitchFamily="49" charset="0"/>
              <a:buChar char="o"/>
            </a:pPr>
            <a:r>
              <a:rPr lang="nl-BE" sz="1600" dirty="0">
                <a:latin typeface="Verdana" pitchFamily="34"/>
                <a:ea typeface="Verdana" pitchFamily="34"/>
                <a:cs typeface="Calibri"/>
              </a:rPr>
              <a:t>Maximale afstemming tussen ziekenhuizen</a:t>
            </a:r>
            <a:br>
              <a:rPr lang="nl-BE" sz="1600" dirty="0">
                <a:latin typeface="Verdana" pitchFamily="34"/>
                <a:ea typeface="Verdana" pitchFamily="34"/>
                <a:cs typeface="Calibri"/>
              </a:rPr>
            </a:br>
            <a:endParaRPr lang="nl-BE" sz="1600" dirty="0">
              <a:latin typeface="Verdana" pitchFamily="34"/>
              <a:ea typeface="Verdana" pitchFamily="34"/>
              <a:cs typeface="Calibri"/>
            </a:endParaRPr>
          </a:p>
          <a:p>
            <a:pPr lvl="0"/>
            <a:r>
              <a:rPr lang="nl-BE" sz="1800" b="1" dirty="0">
                <a:latin typeface="Verdana" pitchFamily="34"/>
                <a:ea typeface="Verdana" pitchFamily="34"/>
                <a:cs typeface="Calibri"/>
              </a:rPr>
              <a:t>Beslissing </a:t>
            </a: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tot initiatie thuishospitalisatie door </a:t>
            </a:r>
            <a:r>
              <a:rPr lang="nl-BE" sz="1800" b="1" dirty="0">
                <a:latin typeface="Verdana" pitchFamily="34"/>
                <a:ea typeface="Verdana" pitchFamily="34"/>
                <a:cs typeface="Calibri"/>
              </a:rPr>
              <a:t>arts-specialist</a:t>
            </a:r>
            <a:endParaRPr lang="nl-NL" sz="1800" dirty="0">
              <a:latin typeface="Verdana" pitchFamily="34"/>
              <a:ea typeface="Verdana" pitchFamily="34"/>
              <a:cs typeface="Calibri"/>
            </a:endParaRPr>
          </a:p>
          <a:p>
            <a:pPr marL="669285" lvl="2" indent="-285750">
              <a:buFont typeface="Courier New" panose="02070309020205020404" pitchFamily="49" charset="0"/>
              <a:buChar char="o"/>
            </a:pPr>
            <a:r>
              <a:rPr lang="nl-BE" sz="1600" dirty="0">
                <a:latin typeface="Verdana" pitchFamily="34"/>
                <a:ea typeface="Verdana" pitchFamily="34"/>
                <a:cs typeface="Calibri"/>
              </a:rPr>
              <a:t> Controleert criteria, hygiëne, omgeving</a:t>
            </a:r>
          </a:p>
          <a:p>
            <a:pPr marL="669285" lvl="2" indent="-285750">
              <a:buFont typeface="Courier New" panose="02070309020205020404" pitchFamily="49" charset="0"/>
              <a:buChar char="o"/>
            </a:pPr>
            <a:r>
              <a:rPr lang="nl-BE" sz="1600" dirty="0">
                <a:latin typeface="Verdana" pitchFamily="34"/>
                <a:ea typeface="Verdana" pitchFamily="34"/>
                <a:cs typeface="Calibri"/>
              </a:rPr>
              <a:t> Afstemming met GMD-houdende huisarts(praktijk)</a:t>
            </a:r>
            <a:br>
              <a:rPr lang="nl-BE" sz="1600" dirty="0">
                <a:latin typeface="Verdana" pitchFamily="34"/>
                <a:ea typeface="Verdana" pitchFamily="34"/>
                <a:cs typeface="Calibri"/>
              </a:rPr>
            </a:br>
            <a:br>
              <a:rPr lang="nl-BE" sz="1400" i="1" dirty="0">
                <a:latin typeface="Verdana" pitchFamily="34"/>
                <a:ea typeface="Verdana" pitchFamily="34"/>
                <a:cs typeface="Calibri"/>
              </a:rPr>
            </a:br>
            <a:endParaRPr lang="nl-BE" sz="1400" i="1" dirty="0">
              <a:latin typeface="Verdana" pitchFamily="34"/>
              <a:ea typeface="Verdana" pitchFamily="34"/>
              <a:cs typeface="Calibri"/>
            </a:endParaRPr>
          </a:p>
          <a:p>
            <a:pPr lvl="0"/>
            <a:r>
              <a:rPr lang="nl-BE" sz="1800" b="1" dirty="0">
                <a:latin typeface="Verdana" pitchFamily="34"/>
                <a:ea typeface="Verdana" pitchFamily="34"/>
                <a:cs typeface="Calibri"/>
              </a:rPr>
              <a:t>Keuze antimicrobiële therapie, </a:t>
            </a:r>
            <a:r>
              <a:rPr lang="nl-BE" sz="1800" b="1" dirty="0" err="1">
                <a:latin typeface="Verdana" pitchFamily="34"/>
                <a:ea typeface="Verdana" pitchFamily="34"/>
                <a:cs typeface="Calibri"/>
              </a:rPr>
              <a:t>posologie</a:t>
            </a:r>
            <a:r>
              <a:rPr lang="nl-BE" sz="1800" b="1" dirty="0">
                <a:latin typeface="Verdana" pitchFamily="34"/>
                <a:ea typeface="Verdana" pitchFamily="34"/>
                <a:cs typeface="Calibri"/>
              </a:rPr>
              <a:t> en duur </a:t>
            </a: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bepalen</a:t>
            </a:r>
          </a:p>
          <a:p>
            <a:pPr marL="668655" lvl="2" indent="-285750">
              <a:buFont typeface="Courier New" panose="02070309020205020404" pitchFamily="49" charset="0"/>
              <a:buChar char="o"/>
            </a:pPr>
            <a:r>
              <a:rPr lang="nl-BE" sz="1600" dirty="0">
                <a:cs typeface="Calibri"/>
              </a:rPr>
              <a:t>Afstemming met </a:t>
            </a:r>
            <a:r>
              <a:rPr lang="nl-BE" sz="1600" u="sng" dirty="0" err="1">
                <a:cs typeface="Calibri"/>
              </a:rPr>
              <a:t>infectiologie</a:t>
            </a:r>
            <a:r>
              <a:rPr lang="nl-BE" sz="1600" u="sng" dirty="0">
                <a:cs typeface="Calibri"/>
              </a:rPr>
              <a:t>/microbiologie</a:t>
            </a:r>
            <a:r>
              <a:rPr lang="nl-BE" sz="1600" dirty="0">
                <a:cs typeface="Calibri"/>
              </a:rPr>
              <a:t> van het ziekenhuis</a:t>
            </a:r>
          </a:p>
          <a:p>
            <a:pPr marL="669285" lvl="2" indent="-285750">
              <a:buFont typeface="Courier New" panose="02070309020205020404" pitchFamily="49" charset="0"/>
              <a:buChar char="o"/>
            </a:pPr>
            <a:r>
              <a:rPr lang="nl-BE" sz="1600" dirty="0">
                <a:latin typeface="Verdana" pitchFamily="34"/>
                <a:ea typeface="Verdana" pitchFamily="34"/>
                <a:cs typeface="Calibri"/>
              </a:rPr>
              <a:t>In overeenstemming met richtlijnen ziekenhuis </a:t>
            </a:r>
          </a:p>
          <a:p>
            <a:pPr marL="383535" lvl="2" indent="0">
              <a:buNone/>
            </a:pPr>
            <a:endParaRPr lang="nl-BE" sz="1600" dirty="0">
              <a:latin typeface="Verdana" pitchFamily="34"/>
              <a:ea typeface="Verdana" pitchFamily="34"/>
              <a:cs typeface="Calibri"/>
            </a:endParaRPr>
          </a:p>
          <a:p>
            <a:pPr lvl="0"/>
            <a:r>
              <a:rPr lang="nl-BE" sz="1800" b="1" dirty="0">
                <a:latin typeface="Verdana" pitchFamily="34"/>
                <a:ea typeface="Verdana" pitchFamily="34"/>
                <a:cs typeface="Calibri"/>
              </a:rPr>
              <a:t>Toezicht op behandeling</a:t>
            </a: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 in thuishospitalisatie door arts-specialist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1600" dirty="0">
                <a:latin typeface="Verdana" pitchFamily="34"/>
                <a:ea typeface="Verdana" pitchFamily="34"/>
                <a:cs typeface="Calibri"/>
              </a:rPr>
              <a:t>Arts-specialist blijft verantwoordelijk gedurende OPAT</a:t>
            </a:r>
          </a:p>
          <a:p>
            <a:pPr lvl="0">
              <a:buFont typeface="Wingdings"/>
              <a:buChar char="§"/>
            </a:pPr>
            <a:endParaRPr lang="nl-BE" sz="2200" b="1" dirty="0">
              <a:cs typeface="Calibri"/>
            </a:endParaRPr>
          </a:p>
          <a:p>
            <a:pPr lvl="0"/>
            <a:endParaRPr lang="nl-BE" dirty="0">
              <a:cs typeface="Calibri"/>
            </a:endParaRPr>
          </a:p>
          <a:p>
            <a:pPr marL="0" lvl="0" indent="0">
              <a:buNone/>
            </a:pPr>
            <a:endParaRPr lang="nl-BE" b="1" dirty="0">
              <a:highlight>
                <a:srgbClr val="FFFF00"/>
              </a:highlight>
              <a:cs typeface="Calibri"/>
            </a:endParaRPr>
          </a:p>
          <a:p>
            <a:pPr lvl="0"/>
            <a:endParaRPr lang="nl-BE" b="1" dirty="0">
              <a:cs typeface="Calibri"/>
            </a:endParaRPr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66176D-D471-4B3B-ACF7-C109E793CF3F}" type="slidenum">
              <a:rPr/>
              <a:t>62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/>
              <a:t>6. </a:t>
            </a:r>
            <a:r>
              <a:rPr lang="nl-BE" dirty="0"/>
              <a:t>Praktische</a:t>
            </a:r>
            <a:r>
              <a:rPr lang="nl-BE" sz="2400" dirty="0"/>
              <a:t> implicaties </a:t>
            </a:r>
            <a:r>
              <a:rPr lang="nl-BE" dirty="0"/>
              <a:t>– </a:t>
            </a:r>
            <a:r>
              <a:rPr lang="nl-BE" sz="2400" dirty="0"/>
              <a:t>ziekenhuis</a:t>
            </a:r>
            <a:r>
              <a:rPr lang="nl-BE" dirty="0"/>
              <a:t> (2)</a:t>
            </a:r>
            <a:endParaRPr lang="nl-NL" sz="2400" dirty="0" err="1"/>
          </a:p>
        </p:txBody>
      </p:sp>
      <p:sp>
        <p:nvSpPr>
          <p:cNvPr id="4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363512"/>
            <a:ext cx="10515600" cy="4000968"/>
          </a:xfrm>
        </p:spPr>
        <p:txBody>
          <a:bodyPr lIns="45720" rIns="45720">
            <a:no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 </a:t>
            </a:r>
            <a:r>
              <a:rPr lang="nl-BE" sz="1800" b="1" dirty="0">
                <a:latin typeface="Verdana" pitchFamily="34"/>
                <a:ea typeface="Verdana" pitchFamily="34"/>
                <a:cs typeface="Calibri"/>
              </a:rPr>
              <a:t>Aflevering vanuit ziekenhuisapotheek </a:t>
            </a: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(NIET via openbare apotheek):</a:t>
            </a:r>
            <a:endParaRPr lang="en-US" sz="1800" dirty="0">
              <a:latin typeface="Verdana" pitchFamily="34"/>
              <a:ea typeface="Verdana" pitchFamily="34"/>
              <a:cs typeface="Calibri"/>
            </a:endParaRPr>
          </a:p>
          <a:p>
            <a:pPr marL="962021" lvl="3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 </a:t>
            </a:r>
            <a:r>
              <a:rPr lang="nl-BE" dirty="0">
                <a:latin typeface="Verdana" pitchFamily="34"/>
                <a:ea typeface="Verdana" pitchFamily="34"/>
                <a:cs typeface="Calibri"/>
              </a:rPr>
              <a:t>Toedieningsmateriaal </a:t>
            </a:r>
          </a:p>
          <a:p>
            <a:pPr marL="962021" lvl="3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dirty="0">
                <a:latin typeface="Verdana" pitchFamily="34"/>
                <a:ea typeface="Verdana" pitchFamily="34"/>
                <a:cs typeface="Calibri"/>
              </a:rPr>
              <a:t> Materiaal voor katheterverzorging</a:t>
            </a:r>
            <a:endParaRPr lang="en-US" dirty="0">
              <a:latin typeface="Verdana" pitchFamily="34"/>
              <a:ea typeface="Verdana" pitchFamily="34"/>
              <a:cs typeface="Calibri"/>
            </a:endParaRPr>
          </a:p>
          <a:p>
            <a:pPr marL="962021" lvl="3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dirty="0">
                <a:latin typeface="Verdana" pitchFamily="34"/>
                <a:ea typeface="Verdana" pitchFamily="34"/>
                <a:cs typeface="Calibri"/>
              </a:rPr>
              <a:t> Antimicrobiële therapie (+ eventuele oplosmiddelen) </a:t>
            </a:r>
            <a:endParaRPr lang="en-US" dirty="0">
              <a:latin typeface="Verdana" pitchFamily="34"/>
              <a:ea typeface="Verdana" pitchFamily="34"/>
              <a:cs typeface="Calibri"/>
            </a:endParaRPr>
          </a:p>
          <a:p>
            <a:pPr marL="962022" lvl="3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dirty="0">
                <a:latin typeface="Verdana" pitchFamily="34"/>
                <a:ea typeface="Verdana" pitchFamily="34"/>
                <a:cs typeface="Calibri"/>
              </a:rPr>
              <a:t> Infuusvloeistoffen</a:t>
            </a:r>
          </a:p>
          <a:p>
            <a:pPr marL="961390" lvl="3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dirty="0">
                <a:cs typeface="Calibri"/>
              </a:rPr>
              <a:t>(Elastomeerpompen)</a:t>
            </a:r>
          </a:p>
          <a:p>
            <a:pPr marL="962022" lvl="3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endParaRPr lang="nl-BE" dirty="0">
              <a:latin typeface="Verdana" pitchFamily="34"/>
              <a:ea typeface="Verdana" pitchFamily="34"/>
              <a:cs typeface="Calibri"/>
            </a:endParaRPr>
          </a:p>
          <a:p>
            <a:pPr marL="285750" marR="0" lvl="1" indent="-285750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Wijze van afleveren kan verschillen per ziekenhuis</a:t>
            </a:r>
          </a:p>
          <a:p>
            <a:pPr marL="285750" marR="0" lvl="1" indent="-285750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Mogelijkheid van ziekenhuis om te delegeren aan derden </a:t>
            </a:r>
          </a:p>
          <a:p>
            <a:pPr marL="742950" lvl="2" indent="-285750">
              <a:spcBef>
                <a:spcPts val="200"/>
              </a:spcBef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1" i="0" u="none" strike="noStrike" kern="1200" cap="none" spc="0" baseline="0" dirty="0">
                <a:solidFill>
                  <a:srgbClr val="000000"/>
                </a:solidFill>
                <a:uFillTx/>
                <a:cs typeface="Calibri"/>
              </a:rPr>
              <a:t>Geen transportkost mogelijk voor patiënt</a:t>
            </a:r>
            <a:r>
              <a:rPr lang="nl-BE" sz="1600" b="1" dirty="0">
                <a:cs typeface="Calibri"/>
              </a:rPr>
              <a:t> </a:t>
            </a:r>
            <a:endParaRPr lang="nl-BE" sz="1600" b="1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Calibri"/>
            </a:endParaRPr>
          </a:p>
          <a:p>
            <a:pPr marL="127631" lvl="1" indent="0">
              <a:spcAft>
                <a:spcPts val="500"/>
              </a:spcAft>
              <a:buNone/>
            </a:pPr>
            <a:endParaRPr lang="nl-BE" dirty="0">
              <a:latin typeface="TW Cen MT"/>
              <a:cs typeface="Calibri"/>
            </a:endParaRPr>
          </a:p>
          <a:p>
            <a:pPr marL="264791" lvl="1">
              <a:buFont typeface="Wingdings 3" pitchFamily="34"/>
              <a:buChar char=""/>
            </a:pPr>
            <a:endParaRPr lang="nl-BE" sz="11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2124E3-550C-4370-9471-A8561584AF04}" type="slidenum">
              <a:rPr/>
              <a:t>63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92611" y="5276896"/>
            <a:ext cx="8806778" cy="374571"/>
          </a:xfrm>
          <a:prstGeom prst="roundRect">
            <a:avLst/>
          </a:prstGeom>
          <a:solidFill>
            <a:srgbClr val="F3E3D4"/>
          </a:solidFill>
          <a:ln w="2857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Verantwoordelijkheid </a:t>
            </a:r>
            <a:r>
              <a:rPr lang="nl-BE" sz="1600" b="1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thuisverpleging</a:t>
            </a: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 start van zodra </a:t>
            </a:r>
            <a:r>
              <a:rPr lang="nl-BE" sz="1600" b="1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</a:rPr>
              <a:t>verpakking is geopend</a:t>
            </a:r>
            <a:endParaRPr lang="nl-BE" sz="16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 Praktische implicaties – ziekenhuis (3)</a:t>
            </a:r>
            <a:endParaRPr lang="nl-BE" sz="24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181516"/>
            <a:ext cx="11272517" cy="4785858"/>
          </a:xfrm>
        </p:spPr>
        <p:txBody>
          <a:bodyPr lIns="45720" rIns="4572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nl-BE" sz="1800" b="1" dirty="0">
                <a:solidFill>
                  <a:schemeClr val="tx1"/>
                </a:solidFill>
                <a:cs typeface="Calibri"/>
              </a:rPr>
              <a:t>Opvolging patiënt in praktijk: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1600" dirty="0">
                <a:cs typeface="Calibri"/>
              </a:rPr>
              <a:t>Opvolging </a:t>
            </a:r>
            <a:r>
              <a:rPr lang="nl-BE" sz="1600" b="1" dirty="0">
                <a:cs typeface="Calibri"/>
              </a:rPr>
              <a:t>thuiszorg</a:t>
            </a:r>
            <a:r>
              <a:rPr lang="nl-BE" sz="1600" dirty="0">
                <a:cs typeface="Calibri"/>
              </a:rPr>
              <a:t> via thuisverpleging en patiënt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400" dirty="0">
                <a:cs typeface="Calibri"/>
              </a:rPr>
              <a:t>Thuisverpleging verplicht om </a:t>
            </a:r>
            <a:r>
              <a:rPr lang="nl-BE" sz="1400" b="1" dirty="0">
                <a:cs typeface="Calibri"/>
              </a:rPr>
              <a:t>elk probleem</a:t>
            </a:r>
            <a:r>
              <a:rPr lang="nl-BE" sz="1400" dirty="0">
                <a:cs typeface="Calibri"/>
              </a:rPr>
              <a:t> thuis te </a:t>
            </a:r>
            <a:r>
              <a:rPr lang="nl-BE" sz="1400" b="1" dirty="0">
                <a:cs typeface="Calibri"/>
              </a:rPr>
              <a:t>melden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400" dirty="0">
                <a:cs typeface="Calibri"/>
              </a:rPr>
              <a:t>Opvolging </a:t>
            </a:r>
            <a:r>
              <a:rPr lang="nl-BE" sz="1400" b="1" dirty="0">
                <a:cs typeface="Calibri"/>
              </a:rPr>
              <a:t>parameters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400" dirty="0">
                <a:cs typeface="Calibri"/>
              </a:rPr>
              <a:t>Parameters + wijze van communicatie kunnen verschillen per ziekenhuis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nl-BE" sz="1400" dirty="0">
              <a:cs typeface="Calibri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BE" sz="1600" dirty="0">
                <a:cs typeface="Calibri"/>
              </a:rPr>
              <a:t>Opvolging </a:t>
            </a:r>
            <a:r>
              <a:rPr lang="nl-BE" sz="1600" b="1" dirty="0">
                <a:cs typeface="Calibri"/>
              </a:rPr>
              <a:t>bloedresultaten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400" dirty="0">
                <a:cs typeface="Calibri"/>
              </a:rPr>
              <a:t>Werkwijze en plaats bloedafname (ziekenhuis, huisarts, thuis) afhankelijk van ziekenhuis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400" dirty="0">
                <a:cs typeface="Calibri"/>
              </a:rPr>
              <a:t>Afhankelijk van antimicrobieel geneesmiddel: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400" dirty="0">
                <a:cs typeface="Calibri"/>
              </a:rPr>
              <a:t>Frequentie van bloedafname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400" dirty="0">
                <a:cs typeface="Calibri"/>
              </a:rPr>
              <a:t>Op te volgen bloedwaarden: bv. nierfunctie, elektrolyten, bloedspiegel geneesmiddel (TDM),...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400" dirty="0">
                <a:cs typeface="Calibri"/>
              </a:rPr>
              <a:t>Bij sub- of </a:t>
            </a:r>
            <a:r>
              <a:rPr lang="nl-BE" sz="1400" dirty="0" err="1">
                <a:cs typeface="Calibri"/>
              </a:rPr>
              <a:t>supratherapeutische</a:t>
            </a:r>
            <a:r>
              <a:rPr lang="nl-BE" sz="1400" dirty="0">
                <a:cs typeface="Calibri"/>
              </a:rPr>
              <a:t> geneesmiddelenconcentratie </a:t>
            </a:r>
            <a:r>
              <a:rPr lang="nl-BE" sz="1400" dirty="0">
                <a:cs typeface="Calibri"/>
                <a:sym typeface="Wingdings" panose="05000000000000000000" pitchFamily="2" charset="2"/>
              </a:rPr>
              <a:t></a:t>
            </a:r>
            <a:r>
              <a:rPr lang="nl-BE" sz="1400" dirty="0">
                <a:cs typeface="Calibri"/>
              </a:rPr>
              <a:t> eventuele </a:t>
            </a:r>
            <a:r>
              <a:rPr lang="nl-BE" sz="1400" b="1" dirty="0">
                <a:cs typeface="Calibri"/>
              </a:rPr>
              <a:t>dosisaanpassing noodzakelijk</a:t>
            </a:r>
            <a:endParaRPr lang="nl-BE" sz="1400" dirty="0">
              <a:cs typeface="Calibri"/>
            </a:endParaRPr>
          </a:p>
          <a:p>
            <a:pPr marL="46990" lvl="1" indent="-285750">
              <a:buFont typeface="Courier New" panose="020B0604020202020204" pitchFamily="34" charset="0"/>
              <a:buChar char="o"/>
            </a:pPr>
            <a:endParaRPr lang="nl-BE" sz="1400" dirty="0">
              <a:latin typeface="Verdana" pitchFamily="34"/>
              <a:ea typeface="Verdana" pitchFamily="34"/>
              <a:cs typeface="Calibri"/>
            </a:endParaRPr>
          </a:p>
          <a:p>
            <a:pPr marL="127631" lvl="1" indent="0">
              <a:buNone/>
            </a:pPr>
            <a:endParaRPr lang="nl-BE" sz="1800" dirty="0">
              <a:latin typeface="Verdana" pitchFamily="34"/>
              <a:ea typeface="Verdana" pitchFamily="34"/>
              <a:cs typeface="Calibri"/>
            </a:endParaRPr>
          </a:p>
          <a:p>
            <a:pPr marL="264791" lvl="1" algn="just">
              <a:buFont typeface="Courier New" pitchFamily="34"/>
              <a:buChar char="o"/>
            </a:pPr>
            <a:endParaRPr lang="nl-BE" sz="1100" dirty="0">
              <a:latin typeface="Calibri"/>
              <a:cs typeface="Calibri"/>
            </a:endParaRPr>
          </a:p>
          <a:p>
            <a:pPr marL="264791" lvl="1" algn="just">
              <a:buFont typeface="Courier New" pitchFamily="34"/>
              <a:buChar char="o"/>
            </a:pPr>
            <a:endParaRPr lang="nl-BE" sz="1100" dirty="0">
              <a:latin typeface="Calibri"/>
              <a:cs typeface="Calibri"/>
            </a:endParaRPr>
          </a:p>
          <a:p>
            <a:pPr marL="264791" lvl="1" algn="just">
              <a:buFont typeface="Courier New" pitchFamily="34"/>
              <a:buChar char="o"/>
            </a:pPr>
            <a:endParaRPr lang="nl-BE" sz="1100" dirty="0">
              <a:latin typeface="Calibri"/>
              <a:cs typeface="Calibri"/>
            </a:endParaRPr>
          </a:p>
          <a:p>
            <a:pPr marL="264791" lvl="1">
              <a:buFont typeface="Courier New" pitchFamily="34"/>
              <a:buChar char="o"/>
            </a:pPr>
            <a:endParaRPr lang="nl-BE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22BEE3-DC1C-43C4-86EF-D391C0847EA8}" type="slidenum">
              <a:rPr/>
              <a:t>64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982136" y="5082946"/>
            <a:ext cx="5077012" cy="1215652"/>
          </a:xfrm>
          <a:prstGeom prst="roundRect">
            <a:avLst/>
          </a:prstGeom>
          <a:solidFill>
            <a:srgbClr val="F3E3D4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1" algn="just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1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Calibri"/>
              </a:rPr>
              <a:t>Therapeutic</a:t>
            </a:r>
            <a:r>
              <a:rPr lang="nl-BE" sz="14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Calibri"/>
              </a:rPr>
              <a:t> drug monitoring (TDM): </a:t>
            </a:r>
            <a:endParaRPr lang="nl-BE" sz="1400" b="1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Calibri"/>
            </a:endParaRPr>
          </a:p>
          <a:p>
            <a:pPr marL="285750" marR="0" lvl="1" indent="-285750" algn="just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Glycopeptiden</a:t>
            </a:r>
            <a:r>
              <a:rPr lang="nl-B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 (o.a. vancomycine, </a:t>
            </a:r>
            <a:r>
              <a:rPr lang="nl-B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teicoplanine</a:t>
            </a:r>
            <a:r>
              <a:rPr lang="nl-B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)</a:t>
            </a:r>
          </a:p>
          <a:p>
            <a:pPr marL="285750" marR="0" lvl="1" indent="-285750" algn="just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Aminoglycosiden (o.a. amikacine, gentamicine)</a:t>
            </a:r>
          </a:p>
          <a:p>
            <a:pPr marL="285750" marR="0" lvl="1" indent="-285750" algn="just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Azoolderivaten</a:t>
            </a:r>
            <a:r>
              <a:rPr lang="nl-B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 (o.a. </a:t>
            </a:r>
            <a:r>
              <a:rPr lang="nl-B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posaconazole</a:t>
            </a:r>
            <a:r>
              <a:rPr lang="nl-B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, </a:t>
            </a:r>
            <a:r>
              <a:rPr lang="nl-B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voriconazole</a:t>
            </a:r>
            <a:r>
              <a:rPr lang="nl-B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</a:t>
            </a:r>
            <a:r>
              <a:rPr lang="nl-BE" sz="2400" dirty="0"/>
              <a:t>. </a:t>
            </a:r>
            <a:r>
              <a:rPr lang="nl-BE" dirty="0"/>
              <a:t>Praktische</a:t>
            </a:r>
            <a:r>
              <a:rPr lang="nl-BE" sz="2400" dirty="0"/>
              <a:t> implicaties </a:t>
            </a:r>
            <a:r>
              <a:rPr lang="nl-BE" dirty="0"/>
              <a:t>– </a:t>
            </a:r>
            <a:r>
              <a:rPr lang="nl-BE" sz="2400" dirty="0"/>
              <a:t>thuisverpleging</a:t>
            </a:r>
            <a:r>
              <a:rPr lang="nl-BE" dirty="0"/>
              <a:t> (1)</a:t>
            </a:r>
            <a:endParaRPr lang="nl-NL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329977"/>
            <a:ext cx="11238908" cy="4928266"/>
          </a:xfrm>
        </p:spPr>
        <p:txBody>
          <a:bodyPr lIns="45720" rIns="45720">
            <a:norm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b="1" dirty="0"/>
              <a:t>Toediening</a:t>
            </a:r>
            <a:r>
              <a:rPr lang="nl-BE" sz="1800" dirty="0"/>
              <a:t> antimicrobiële therapie volgens voorschrift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Verpleegkundig </a:t>
            </a:r>
            <a:r>
              <a:rPr lang="nl-BE" sz="1600" b="1" dirty="0"/>
              <a:t>voorschrift</a:t>
            </a:r>
            <a:r>
              <a:rPr lang="nl-BE" sz="1600" dirty="0"/>
              <a:t> van arts noodzakelijk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b="1" dirty="0"/>
              <a:t>OPAT toedieningsfiches </a:t>
            </a:r>
            <a:r>
              <a:rPr lang="nl-BE" sz="1600" dirty="0"/>
              <a:t>worden voorzien door ziekenhuis</a:t>
            </a:r>
          </a:p>
          <a:p>
            <a:pPr lvl="2">
              <a:spcAft>
                <a:spcPts val="500"/>
              </a:spcAft>
              <a:buFont typeface="Wingdings" panose="02070309020205020404" pitchFamily="49" charset="0"/>
              <a:buChar char="§"/>
            </a:pPr>
            <a:r>
              <a:rPr lang="nl-BE" sz="1400" dirty="0"/>
              <a:t>Zie ook: </a:t>
            </a:r>
            <a:r>
              <a:rPr lang="nl-BE" sz="1400" dirty="0">
                <a:hlinkClick r:id="rId3"/>
              </a:rPr>
              <a:t>www.vza.be/databank-OPAT-fiches</a:t>
            </a:r>
            <a:r>
              <a:rPr lang="nl-BE" sz="1400" dirty="0"/>
              <a:t> </a:t>
            </a:r>
            <a:br>
              <a:rPr lang="nl-BE" sz="1400" dirty="0"/>
            </a:br>
            <a:endParaRPr lang="nl-BE" sz="1400" dirty="0"/>
          </a:p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dirty="0"/>
              <a:t>Verantwoordelijk voor </a:t>
            </a:r>
            <a:r>
              <a:rPr lang="nl-BE" sz="1800" b="1" dirty="0"/>
              <a:t>afstemming en communicatie </a:t>
            </a:r>
            <a:r>
              <a:rPr lang="nl-BE" sz="1800" dirty="0"/>
              <a:t>met OPAT zorgteam van het ziekenhuis</a:t>
            </a:r>
            <a:br>
              <a:rPr lang="nl-BE" sz="1800" dirty="0"/>
            </a:br>
            <a:endParaRPr lang="nl-BE" sz="1800" dirty="0"/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/>
              <a:buChar char="•"/>
            </a:pPr>
            <a:r>
              <a:rPr lang="nl-BE" sz="1800" dirty="0"/>
              <a:t>Bij elke </a:t>
            </a:r>
            <a:r>
              <a:rPr lang="nl-BE" sz="1800" b="1" dirty="0"/>
              <a:t>zorgwekkende situatie</a:t>
            </a:r>
            <a:r>
              <a:rPr lang="nl-BE" sz="1800" dirty="0"/>
              <a:t>: ziekenhuis en betrokken GMD-huisarts(praktijk) contacteren</a:t>
            </a:r>
          </a:p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endParaRPr lang="nl-BE" sz="1800" dirty="0"/>
          </a:p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dirty="0"/>
              <a:t>Aanbevolen, maar niet verplicht: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b="1" dirty="0"/>
              <a:t>Service level agreement (SLA) 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b="1" dirty="0"/>
              <a:t>Individuele opleiding thuisverpleging </a:t>
            </a:r>
            <a:r>
              <a:rPr lang="nl-BE" sz="1600" dirty="0"/>
              <a:t>vanuit ziekenhuis</a:t>
            </a:r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BFC2DF-E9EF-45FE-ADCB-476FA996E4CF}" type="slidenum">
              <a:rPr/>
              <a:t>65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sz="2400" dirty="0"/>
              <a:t>.</a:t>
            </a:r>
            <a:r>
              <a:rPr lang="en-US" dirty="0"/>
              <a:t> </a:t>
            </a:r>
            <a:r>
              <a:rPr lang="en-US" dirty="0" err="1"/>
              <a:t>Praktische</a:t>
            </a:r>
            <a:r>
              <a:rPr lang="en-US" dirty="0"/>
              <a:t> </a:t>
            </a:r>
            <a:r>
              <a:rPr lang="en-US" sz="2400" dirty="0" err="1"/>
              <a:t>implicaties</a:t>
            </a:r>
            <a:r>
              <a:rPr lang="en-US" sz="2400" dirty="0"/>
              <a:t> </a:t>
            </a:r>
            <a:r>
              <a:rPr lang="en-US" dirty="0"/>
              <a:t>– </a:t>
            </a:r>
            <a:r>
              <a:rPr lang="en-US" sz="2400" dirty="0" err="1"/>
              <a:t>thuisverpleging</a:t>
            </a:r>
            <a:r>
              <a:rPr lang="en-US" dirty="0"/>
              <a:t> (2)</a:t>
            </a:r>
            <a:endParaRPr lang="en-US" b="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356852"/>
            <a:ext cx="10515600" cy="4820111"/>
          </a:xfrm>
        </p:spPr>
        <p:txBody>
          <a:bodyPr lIns="45720" rIns="45720">
            <a:norm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nl-BE" sz="1800" b="1" dirty="0">
                <a:latin typeface="Verdana" pitchFamily="34"/>
                <a:ea typeface="Verdana" pitchFamily="34"/>
                <a:cs typeface="Calibri"/>
              </a:rPr>
              <a:t>Afvalverwerking </a:t>
            </a: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valt onder verantwoordelijkheid van het ziekenhuis</a:t>
            </a:r>
          </a:p>
          <a:p>
            <a:pPr lvl="1" algn="just">
              <a:spcAft>
                <a:spcPts val="500"/>
              </a:spcAft>
              <a:buFont typeface="Courier New"/>
              <a:buChar char="o"/>
            </a:pPr>
            <a:r>
              <a:rPr lang="nl-BE" sz="1600" dirty="0">
                <a:latin typeface="Verdana" pitchFamily="34"/>
                <a:ea typeface="Verdana" pitchFamily="34"/>
                <a:cs typeface="Calibri"/>
              </a:rPr>
              <a:t>Afspraken tussen thuisverpleging en ziekenhuis zijn mogelijk </a:t>
            </a:r>
          </a:p>
          <a:p>
            <a:pPr lvl="1" algn="just">
              <a:spcAft>
                <a:spcPts val="500"/>
              </a:spcAft>
              <a:buFont typeface="Courier New"/>
              <a:buChar char="o"/>
            </a:pPr>
            <a:r>
              <a:rPr lang="nl-BE" sz="1600" dirty="0">
                <a:latin typeface="Verdana" pitchFamily="34"/>
                <a:ea typeface="Verdana" pitchFamily="34"/>
                <a:cs typeface="Calibri"/>
              </a:rPr>
              <a:t>Wijze van afvalverwerking kan verschillen per ziekenhuis</a:t>
            </a:r>
          </a:p>
          <a:p>
            <a:pPr lvl="1" algn="just">
              <a:spcAft>
                <a:spcPts val="500"/>
              </a:spcAft>
              <a:buFont typeface="Courier New"/>
              <a:buChar char="o"/>
            </a:pPr>
            <a:endParaRPr lang="nl-BE" sz="1600" dirty="0">
              <a:latin typeface="Verdana" pitchFamily="34"/>
              <a:ea typeface="Verdana" pitchFamily="34"/>
              <a:cs typeface="Calibri"/>
            </a:endParaRPr>
          </a:p>
          <a:p>
            <a:pPr algn="just">
              <a:spcAft>
                <a:spcPts val="500"/>
              </a:spcAft>
            </a:pP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Lege, glazen flacons antimicrobiële therapie, infusen en leidingen via huishoudelijk afval (medisch niet-</a:t>
            </a:r>
            <a:r>
              <a:rPr lang="nl-BE" sz="1800" dirty="0" err="1">
                <a:latin typeface="Verdana" pitchFamily="34"/>
                <a:ea typeface="Verdana" pitchFamily="34"/>
                <a:cs typeface="Calibri"/>
              </a:rPr>
              <a:t>risicohoudend</a:t>
            </a: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 afval)</a:t>
            </a:r>
          </a:p>
          <a:p>
            <a:pPr algn="just">
              <a:spcAft>
                <a:spcPts val="500"/>
              </a:spcAft>
            </a:pPr>
            <a:r>
              <a:rPr lang="nl-BE" sz="1800" dirty="0">
                <a:latin typeface="Verdana" pitchFamily="34"/>
                <a:ea typeface="Verdana" pitchFamily="34"/>
                <a:cs typeface="Calibri"/>
              </a:rPr>
              <a:t>Flacons met een rest antimicrobiële therapie NIET via huishoudelijk afval </a:t>
            </a:r>
          </a:p>
          <a:p>
            <a:pPr marL="742315" lvl="3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dirty="0">
                <a:latin typeface="Verdana" pitchFamily="34"/>
                <a:ea typeface="Verdana" pitchFamily="34"/>
                <a:cs typeface="Calibri"/>
              </a:rPr>
              <a:t>Verantwoordelijkheid van het ziekenhuis </a:t>
            </a:r>
          </a:p>
          <a:p>
            <a:pPr marL="742315" lvl="3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dirty="0">
                <a:latin typeface="Verdana" pitchFamily="34"/>
                <a:ea typeface="Verdana" pitchFamily="34"/>
                <a:cs typeface="Calibri"/>
              </a:rPr>
              <a:t>Kan vb. via inlevering door patiënt in het ziekenhuis op einde van therapie</a:t>
            </a:r>
          </a:p>
          <a:p>
            <a:pPr marL="285115" lvl="2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BE" dirty="0">
                <a:latin typeface="Verdana" pitchFamily="34"/>
                <a:ea typeface="Verdana" pitchFamily="34"/>
                <a:cs typeface="Calibri"/>
              </a:rPr>
              <a:t>Gebruikte naalden via reguliere weg (naaldcontainer)</a:t>
            </a:r>
          </a:p>
          <a:p>
            <a:pPr marL="219071" lvl="2" indent="0">
              <a:buNone/>
            </a:pPr>
            <a:endParaRPr lang="nl-BE" dirty="0">
              <a:latin typeface="Verdana" pitchFamily="34"/>
              <a:ea typeface="Verdana" pitchFamily="34"/>
              <a:cs typeface="Calibri"/>
            </a:endParaRPr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9435A8-19ED-462A-AC4E-2120F1405E69}" type="slidenum">
              <a:rPr/>
              <a:t>66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/>
              <a:t>7.</a:t>
            </a:r>
            <a:r>
              <a:rPr lang="nl-BE" dirty="0"/>
              <a:t> </a:t>
            </a:r>
            <a:r>
              <a:rPr lang="en-US" dirty="0" err="1"/>
              <a:t>Praktische</a:t>
            </a:r>
            <a:r>
              <a:rPr lang="en-US" dirty="0"/>
              <a:t> </a:t>
            </a:r>
            <a:r>
              <a:rPr lang="en-US" dirty="0" err="1"/>
              <a:t>implicaties</a:t>
            </a:r>
            <a:r>
              <a:rPr lang="en-US" dirty="0"/>
              <a:t> – </a:t>
            </a:r>
            <a:r>
              <a:rPr lang="en-US" dirty="0" err="1"/>
              <a:t>thuisverpleging</a:t>
            </a:r>
            <a:r>
              <a:rPr lang="en-US" dirty="0"/>
              <a:t> (3)</a:t>
            </a:r>
            <a:endParaRPr lang="nl-BE" sz="24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425678"/>
            <a:ext cx="10515600" cy="4751286"/>
          </a:xfrm>
        </p:spPr>
        <p:txBody>
          <a:bodyPr lIns="45720" rIns="45720"/>
          <a:lstStyle/>
          <a:p>
            <a:pPr>
              <a:buFont typeface="Arial" pitchFamily="34"/>
              <a:buChar char="•"/>
            </a:pPr>
            <a:r>
              <a:rPr lang="nl-BE" sz="1800" b="1" dirty="0">
                <a:cs typeface="Calibri"/>
              </a:rPr>
              <a:t>Opvolging van patiënt in de praktijk</a:t>
            </a:r>
            <a:r>
              <a:rPr lang="nl-BE" sz="1800" dirty="0">
                <a:cs typeface="Calibri"/>
              </a:rPr>
              <a:t>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BE" sz="1600" dirty="0">
                <a:cs typeface="Calibri"/>
              </a:rPr>
              <a:t>Verplicht om </a:t>
            </a:r>
            <a:r>
              <a:rPr lang="nl-BE" sz="1600" b="1" dirty="0">
                <a:cs typeface="Calibri"/>
              </a:rPr>
              <a:t>elk probleem</a:t>
            </a:r>
            <a:r>
              <a:rPr lang="nl-BE" sz="1600" dirty="0">
                <a:cs typeface="Calibri"/>
              </a:rPr>
              <a:t> thuis te </a:t>
            </a:r>
            <a:r>
              <a:rPr lang="nl-BE" sz="1600" b="1" dirty="0">
                <a:cs typeface="Calibri"/>
              </a:rPr>
              <a:t>melden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600" dirty="0">
                <a:cs typeface="Calibri"/>
              </a:rPr>
              <a:t>Contactgegevens op informatiebrochures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nl-BE" sz="1600" b="1" dirty="0">
              <a:cs typeface="Calibri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BE" sz="1600" b="1" dirty="0">
                <a:cs typeface="Calibri"/>
              </a:rPr>
              <a:t>Parameters </a:t>
            </a:r>
            <a:r>
              <a:rPr lang="nl-BE" sz="1600" dirty="0">
                <a:cs typeface="Calibri"/>
              </a:rPr>
              <a:t>doorgeven aan zorgteam ziekenhuis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600" dirty="0">
                <a:cs typeface="Calibri"/>
              </a:rPr>
              <a:t>Parameters kunnen verschillen per ziekenhuis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6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Calibri"/>
              </a:rPr>
              <a:t>Wijze van communicatie kan verschillen per ziekenhuis (mail, app, …)</a:t>
            </a:r>
            <a:endParaRPr lang="nl-BE" sz="1600" dirty="0">
              <a:cs typeface="Calibri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600" i="1" dirty="0">
                <a:cs typeface="Calibri"/>
              </a:rPr>
              <a:t>Bijvoorbeeld: controle insteekpunt katheter, bijwerkingen antimicrobiële therapie, lichaamstemperatuur patiënt, gewicht elastomeerpomp na leeglopen (indien continu infuus),… </a:t>
            </a:r>
            <a:endParaRPr lang="en-US" sz="1600" i="1" dirty="0"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600" dirty="0">
              <a:latin typeface="Verdana" pitchFamily="34"/>
              <a:ea typeface="Verdana" pitchFamily="34"/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600" dirty="0">
              <a:latin typeface="Verdana" pitchFamily="34"/>
              <a:ea typeface="Verdana" pitchFamily="34"/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600" dirty="0">
              <a:latin typeface="Verdana" pitchFamily="34"/>
              <a:ea typeface="Verdana" pitchFamily="34"/>
              <a:cs typeface="Calibri"/>
            </a:endParaRPr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22029D-F202-4EFF-AC95-0A03C7B49187}" type="slidenum">
              <a:rPr/>
              <a:t>67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/>
              <a:t>8</a:t>
            </a:r>
            <a:r>
              <a:rPr lang="nl-BE" sz="2400" dirty="0"/>
              <a:t>. </a:t>
            </a:r>
            <a:r>
              <a:rPr lang="nl-BE" dirty="0"/>
              <a:t>Praktische</a:t>
            </a:r>
            <a:r>
              <a:rPr lang="nl-BE" sz="2400" dirty="0"/>
              <a:t> implicaties – huisarts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248697"/>
            <a:ext cx="11238908" cy="4928266"/>
          </a:xfrm>
        </p:spPr>
        <p:txBody>
          <a:bodyPr lIns="45720" rIns="4572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Font typeface="Arial" pitchFamily="34"/>
              <a:buChar char="•"/>
            </a:pPr>
            <a:r>
              <a:rPr lang="nl-BE" sz="1800" b="1" dirty="0"/>
              <a:t>Beslissing </a:t>
            </a:r>
            <a:r>
              <a:rPr lang="nl-BE" sz="1800" dirty="0"/>
              <a:t>tot initiatie thuishospitalisatie door </a:t>
            </a:r>
            <a:r>
              <a:rPr lang="nl-BE" sz="1800" b="1" dirty="0"/>
              <a:t>arts-specialist</a:t>
            </a:r>
            <a:r>
              <a:rPr lang="nl-NL" sz="1800" dirty="0"/>
              <a:t>​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Afstemmen met GMD-houdende huisarts(praktijk) bij de beslissing tot initiatie​</a:t>
            </a:r>
            <a:br>
              <a:rPr lang="nl-BE" sz="1600" dirty="0"/>
            </a:br>
            <a:r>
              <a:rPr lang="nl-BE" sz="1600" dirty="0"/>
              <a:t>​</a:t>
            </a:r>
            <a:br>
              <a:rPr lang="nl-BE" dirty="0"/>
            </a:br>
            <a:endParaRPr lang="nl-BE" sz="1400" b="1" dirty="0"/>
          </a:p>
          <a:p>
            <a:pPr lvl="0">
              <a:spcBef>
                <a:spcPts val="500"/>
              </a:spcBef>
              <a:spcAft>
                <a:spcPts val="500"/>
              </a:spcAft>
              <a:buFont typeface="Arial" pitchFamily="34"/>
            </a:pPr>
            <a:r>
              <a:rPr lang="nl-BE" sz="1800" b="1" dirty="0" err="1"/>
              <a:t>Consulteerbaar</a:t>
            </a:r>
            <a:r>
              <a:rPr lang="nl-BE" sz="1800" dirty="0"/>
              <a:t> bij vragen/problemen/potentieel zorgwerkkende situaties vanuit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Zorgteam ziekenhuis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Patiënt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l-BE" sz="1600" dirty="0"/>
              <a:t>Thuisverpleging</a:t>
            </a:r>
          </a:p>
          <a:p>
            <a:pPr lvl="1">
              <a:spcAft>
                <a:spcPts val="500"/>
              </a:spcAft>
              <a:buFont typeface="Arial" pitchFamily="34"/>
            </a:pPr>
            <a:endParaRPr lang="nl-BE" sz="1200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BFC2DF-E9EF-45FE-ADCB-476FA996E4CF}" type="slidenum">
              <a:rPr/>
              <a:t>68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57033812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sz="4800" dirty="0"/>
              <a:t>Outpatient Parenteral Antimicrobial Therapy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/>
        <p:txBody>
          <a:bodyPr anchorCtr="1"/>
          <a:lstStyle/>
          <a:p>
            <a:pPr lvl="0" algn="ctr">
              <a:spcBef>
                <a:spcPts val="200"/>
              </a:spcBef>
            </a:pPr>
            <a:r>
              <a:rPr lang="nl-NL" dirty="0">
                <a:solidFill>
                  <a:srgbClr val="7F7F7F"/>
                </a:solidFill>
                <a:latin typeface="Trueno"/>
              </a:rPr>
              <a:t>In samenwerking met Department Zorg</a:t>
            </a:r>
          </a:p>
        </p:txBody>
      </p:sp>
      <p:pic>
        <p:nvPicPr>
          <p:cNvPr id="4" name="Tijdelijke aanduiding voor inhoud 7" descr="Afbeelding met tekst, Lettertype, Graphics, grafische vormgeving&#10;&#10;Automatisch gegenereerde beschrijv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46" y="1036463"/>
            <a:ext cx="2668694" cy="15122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b="83897"/>
          <a:stretch>
            <a:fillRect/>
          </a:stretch>
        </p:blipFill>
        <p:spPr>
          <a:xfrm>
            <a:off x="0" y="6311902"/>
            <a:ext cx="12191996" cy="54609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13836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Wie komt in aanmerking voor OPAT?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40699" y="1288993"/>
            <a:ext cx="10970815" cy="5254563"/>
          </a:xfrm>
        </p:spPr>
        <p:txBody>
          <a:bodyPr/>
          <a:lstStyle/>
          <a:p>
            <a:pPr lvl="0"/>
            <a:r>
              <a:rPr lang="nl-BE" sz="2000" dirty="0"/>
              <a:t>Belangrijkste criteria: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b="1" dirty="0">
                <a:cs typeface="Calibri"/>
              </a:rPr>
              <a:t>Indicatie voor verderzetting</a:t>
            </a:r>
            <a:r>
              <a:rPr lang="nl-BE" sz="1600" dirty="0">
                <a:cs typeface="Calibri"/>
              </a:rPr>
              <a:t> IV antimicrobiële behandeling</a:t>
            </a:r>
            <a:endParaRPr lang="en-US" sz="1600" dirty="0">
              <a:cs typeface="Calibri"/>
            </a:endParaRP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 dirty="0">
                <a:cs typeface="Calibri"/>
              </a:rPr>
              <a:t>Patiënt is </a:t>
            </a:r>
            <a:r>
              <a:rPr lang="nl-BE" sz="1600" b="1" dirty="0">
                <a:cs typeface="Calibri"/>
              </a:rPr>
              <a:t>klinisch stabiel</a:t>
            </a:r>
            <a:r>
              <a:rPr lang="nl-BE" sz="1600" dirty="0">
                <a:cs typeface="Calibri"/>
              </a:rPr>
              <a:t> (geen koorts, lage infectieparameters,…)</a:t>
            </a:r>
            <a:endParaRPr lang="nl-BE" sz="1600" dirty="0"/>
          </a:p>
          <a:p>
            <a:pPr lvl="1">
              <a:spcAft>
                <a:spcPts val="500"/>
              </a:spcAft>
            </a:pPr>
            <a:endParaRPr lang="nl-BE" sz="1600" dirty="0">
              <a:cs typeface="Calibri"/>
            </a:endParaRPr>
          </a:p>
          <a:p>
            <a:pPr lvl="1">
              <a:spcAft>
                <a:spcPts val="500"/>
              </a:spcAft>
            </a:pPr>
            <a:endParaRPr lang="nl-BE" sz="1600" dirty="0">
              <a:cs typeface="Calibri"/>
            </a:endParaRPr>
          </a:p>
          <a:p>
            <a:pPr lvl="1">
              <a:spcAft>
                <a:spcPts val="500"/>
              </a:spcAft>
            </a:pPr>
            <a:endParaRPr lang="nl-BE" sz="1600" dirty="0">
              <a:cs typeface="Calibri"/>
            </a:endParaRPr>
          </a:p>
          <a:p>
            <a:pPr lvl="1">
              <a:spcAft>
                <a:spcPts val="500"/>
              </a:spcAft>
            </a:pPr>
            <a:endParaRPr lang="nl-BE" sz="1600" dirty="0">
              <a:cs typeface="Calibri"/>
            </a:endParaRPr>
          </a:p>
          <a:p>
            <a:pPr lvl="1">
              <a:spcAft>
                <a:spcPts val="500"/>
              </a:spcAft>
            </a:pPr>
            <a:endParaRPr lang="nl-BE" sz="1600" dirty="0">
              <a:cs typeface="Calibri"/>
            </a:endParaRPr>
          </a:p>
          <a:p>
            <a:pPr lvl="1">
              <a:spcAft>
                <a:spcPts val="500"/>
              </a:spcAft>
            </a:pPr>
            <a:endParaRPr lang="nl-BE" sz="1600" dirty="0">
              <a:cs typeface="Calibri"/>
            </a:endParaRPr>
          </a:p>
          <a:p>
            <a:pPr lvl="1">
              <a:spcAft>
                <a:spcPts val="500"/>
              </a:spcAft>
            </a:pPr>
            <a:endParaRPr lang="nl-BE" sz="1600" dirty="0">
              <a:cs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BE" sz="2000" dirty="0">
                <a:cs typeface="Calibri"/>
              </a:rPr>
            </a:br>
            <a:endParaRPr lang="nl-BE" sz="2000" dirty="0">
              <a:cs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BE" sz="2000" b="1" dirty="0">
                <a:cs typeface="Calibri"/>
              </a:rPr>
              <a:t>Ook mogelijk in WZC, psychiatrische verzorgingstehuizen en in medische huizen </a:t>
            </a:r>
            <a:endParaRPr lang="en-US" sz="2000" b="1" dirty="0">
              <a:cs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BE" sz="2000" dirty="0">
                <a:cs typeface="Calibri"/>
              </a:rPr>
              <a:t>Belang van een </a:t>
            </a:r>
            <a:r>
              <a:rPr lang="nl-BE" sz="2000" b="1" dirty="0">
                <a:cs typeface="Calibri"/>
              </a:rPr>
              <a:t>multidisciplinaire beoordeling</a:t>
            </a:r>
            <a:r>
              <a:rPr lang="nl-BE" sz="2000" dirty="0">
                <a:cs typeface="Calibri"/>
              </a:rPr>
              <a:t>!</a:t>
            </a:r>
            <a:endParaRPr lang="en-US" sz="2000" dirty="0">
              <a:cs typeface="Calibri"/>
            </a:endParaRPr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85AB91-B0F7-4EC7-81D5-35E1DE08C368}" type="slidenum">
              <a:rPr/>
              <a:t>7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5" name="Rechthoek: afgeronde hoeken 6"/>
          <p:cNvSpPr/>
          <p:nvPr/>
        </p:nvSpPr>
        <p:spPr>
          <a:xfrm>
            <a:off x="766075" y="2430511"/>
            <a:ext cx="3523009" cy="26422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3E3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BEHANDELING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Indicatie voor verderzetting voor nog minstens </a:t>
            </a:r>
            <a:r>
              <a:rPr lang="nl-NL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5 dagen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Reeds toediening ≥ </a:t>
            </a:r>
            <a:r>
              <a:rPr lang="nl-NL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2 giften in het ziekenhuis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Afwezigheid PO alternatief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Stabiel infectieus proces</a:t>
            </a:r>
            <a:r>
              <a:rPr lang="nl-NL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 (klinisch &amp; biochemisch) met laag risico op complicaties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Geschikte </a:t>
            </a:r>
            <a:r>
              <a:rPr lang="nl-NL" sz="1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katheter </a:t>
            </a:r>
            <a:r>
              <a:rPr lang="nl-NL" sz="13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voor toediening</a:t>
            </a:r>
          </a:p>
        </p:txBody>
      </p:sp>
      <p:sp>
        <p:nvSpPr>
          <p:cNvPr id="6" name="Rechthoek: afgeronde hoeken 7"/>
          <p:cNvSpPr/>
          <p:nvPr/>
        </p:nvSpPr>
        <p:spPr>
          <a:xfrm>
            <a:off x="4393399" y="2430511"/>
            <a:ext cx="3523009" cy="26422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3E3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PATIËNT</a:t>
            </a:r>
            <a:endParaRPr lang="nl-NL" sz="16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Voldoende </a:t>
            </a:r>
            <a:r>
              <a:rPr lang="nl-NL" sz="1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zelfredzaam</a:t>
            </a:r>
            <a:r>
              <a: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 /  voldoende mogelijkheid tot mantelzorg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Sociale situatie adequaat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Vrijwillige en geïnformeerd akkoord</a:t>
            </a:r>
            <a:r>
              <a: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 patiënt /  mantelzorger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Geen nood aan verderzetting hospitalisatie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" name="Rechthoek: afgeronde hoeken 8"/>
          <p:cNvSpPr/>
          <p:nvPr/>
        </p:nvSpPr>
        <p:spPr>
          <a:xfrm>
            <a:off x="8020714" y="2400830"/>
            <a:ext cx="3523009" cy="267194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3E3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OMGEVING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Thuisomstandigheden adequaat </a:t>
            </a:r>
            <a:endParaRPr lang="en-US" sz="13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Thuisverpleging met expertise</a:t>
            </a:r>
            <a:r>
              <a: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 in IV toediening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Mogelijkheid transport naar ziekenhuis in geval van nood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Deel 5: </a:t>
            </a:r>
            <a:r>
              <a:rPr lang="nl-BE" dirty="0" err="1"/>
              <a:t>Veelgestelde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3625477547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BE" dirty="0" err="1"/>
              <a:t>Veelgestelde</a:t>
            </a:r>
            <a:r>
              <a:rPr lang="nl-BE" dirty="0"/>
              <a:t> </a:t>
            </a:r>
            <a:r>
              <a:rPr lang="nl-BE" sz="2400" dirty="0"/>
              <a:t>vragen:</a:t>
            </a:r>
            <a:r>
              <a:rPr lang="nl-BE" dirty="0"/>
              <a:t> </a:t>
            </a:r>
            <a:r>
              <a:rPr lang="nl-BE" sz="2400" dirty="0"/>
              <a:t>katheter</a:t>
            </a:r>
            <a:endParaRPr lang="nl-NL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621832" y="1359825"/>
            <a:ext cx="10948341" cy="4751286"/>
          </a:xfrm>
        </p:spPr>
        <p:txBody>
          <a:bodyPr lIns="45720" rIns="45720"/>
          <a:lstStyle/>
          <a:p>
            <a:pPr lvl="0">
              <a:buFont typeface="Arial" pitchFamily="34"/>
            </a:pPr>
            <a:r>
              <a:rPr lang="nl-BE" sz="1800" u="sng" dirty="0">
                <a:solidFill>
                  <a:srgbClr val="181717"/>
                </a:solidFill>
                <a:cs typeface="Calibri"/>
              </a:rPr>
              <a:t>Wat moet ik doen bij (vermoeden van) </a:t>
            </a:r>
            <a:r>
              <a:rPr lang="nl-BE" sz="1800" b="1" u="sng" dirty="0">
                <a:solidFill>
                  <a:srgbClr val="181717"/>
                </a:solidFill>
                <a:cs typeface="Calibri"/>
              </a:rPr>
              <a:t>katheterverstopping / roodheid insteekpunt / lekkage van vloeistof</a:t>
            </a:r>
            <a:r>
              <a:rPr lang="nl-BE" sz="1800" dirty="0">
                <a:solidFill>
                  <a:srgbClr val="181717"/>
                </a:solidFill>
                <a:cs typeface="Calibri"/>
              </a:rPr>
              <a:t>?</a:t>
            </a:r>
          </a:p>
          <a:p>
            <a:pPr marL="0" lvl="0" indent="0"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  <a:t>	Neem contact op met het OPAT zorgteam van het ziekenhuis.</a:t>
            </a:r>
            <a:br>
              <a:rPr lang="nl-BE" sz="1600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</a:br>
            <a:endParaRPr lang="nl-BE" sz="1600" dirty="0">
              <a:solidFill>
                <a:srgbClr val="181717"/>
              </a:solidFill>
              <a:latin typeface="Verdana" pitchFamily="34"/>
              <a:ea typeface="Verdana" pitchFamily="34"/>
              <a:cs typeface="Calibri"/>
            </a:endParaRPr>
          </a:p>
          <a:p>
            <a:pPr lvl="0">
              <a:buFont typeface="Arial" pitchFamily="34"/>
            </a:pPr>
            <a:r>
              <a:rPr lang="nl-BE" sz="1800" u="sng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  <a:t>Wat moet ik doen bij een </a:t>
            </a:r>
            <a:r>
              <a:rPr lang="nl-BE" sz="1800" b="1" u="sng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  <a:t>vochtig en/of bevuild verband</a:t>
            </a:r>
            <a:r>
              <a:rPr lang="nl-BE" sz="1800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</a:p>
          <a:p>
            <a:pPr marL="0" lvl="0" indent="0">
              <a:buNone/>
              <a:tabLst>
                <a:tab pos="452438" algn="l"/>
              </a:tabLst>
            </a:pPr>
            <a:r>
              <a:rPr lang="nl-BE" sz="1800" i="1" dirty="0">
                <a:solidFill>
                  <a:srgbClr val="018E92"/>
                </a:solidFill>
                <a:latin typeface="Verdana" pitchFamily="34"/>
                <a:ea typeface="Verdana" pitchFamily="34"/>
                <a:cs typeface="Calibri"/>
              </a:rPr>
              <a:t>	</a:t>
            </a:r>
            <a:r>
              <a:rPr lang="nl-BE" sz="1600" i="1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  <a:t>Verwissel het verband boven het insteekpunt van de katheter. </a:t>
            </a:r>
          </a:p>
          <a:p>
            <a:pPr marL="0" indent="0"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181717"/>
                </a:solidFill>
                <a:cs typeface="Calibri"/>
              </a:rPr>
              <a:t>	Controleer regelmatig of het verband nog goed vastzit.</a:t>
            </a:r>
            <a:endParaRPr lang="nl-BE" sz="1800" dirty="0">
              <a:solidFill>
                <a:srgbClr val="181717"/>
              </a:solidFill>
              <a:latin typeface="Verdana" pitchFamily="34"/>
              <a:ea typeface="Verdana" pitchFamily="34"/>
              <a:cs typeface="Calibri"/>
            </a:endParaRPr>
          </a:p>
          <a:p>
            <a:pPr marL="0" indent="0"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181717"/>
                </a:solidFill>
                <a:cs typeface="Calibri"/>
              </a:rPr>
              <a:t>      Neem contact op met het OPAT zorgteam van het ziekenhuis bij twijfel.</a:t>
            </a:r>
            <a:br>
              <a:rPr lang="nl-BE" sz="1600" i="1" dirty="0">
                <a:latin typeface="Verdana" pitchFamily="34"/>
                <a:ea typeface="Verdana" pitchFamily="34"/>
                <a:cs typeface="Calibri"/>
              </a:rPr>
            </a:br>
            <a:br>
              <a:rPr lang="nl-BE" sz="1800" i="1" dirty="0">
                <a:latin typeface="Verdana" pitchFamily="34"/>
                <a:ea typeface="Verdana" pitchFamily="34"/>
                <a:cs typeface="Calibri"/>
              </a:rPr>
            </a:br>
            <a:endParaRPr lang="nl-BE" sz="1800" dirty="0">
              <a:solidFill>
                <a:srgbClr val="181717"/>
              </a:solidFill>
              <a:latin typeface="Verdana" pitchFamily="34"/>
              <a:ea typeface="Verdana" pitchFamily="34"/>
              <a:cs typeface="Calibri"/>
            </a:endParaRPr>
          </a:p>
          <a:p>
            <a:pPr lvl="0">
              <a:buFont typeface="Arial" pitchFamily="34"/>
            </a:pPr>
            <a:r>
              <a:rPr lang="nl-BE" sz="1800" u="sng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  <a:t>Wat moet ik doen met de katheter op </a:t>
            </a:r>
            <a:r>
              <a:rPr lang="nl-BE" sz="1800" b="1" u="sng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  <a:t>het einde van de thuishospitalisatie</a:t>
            </a:r>
            <a:r>
              <a:rPr lang="nl-BE" sz="1800" dirty="0">
                <a:solidFill>
                  <a:srgbClr val="181717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</a:p>
          <a:p>
            <a:pPr marL="0" lvl="0" indent="0">
              <a:buNone/>
              <a:tabLst>
                <a:tab pos="452438" algn="l"/>
              </a:tabLst>
            </a:pPr>
            <a:r>
              <a:rPr lang="nl-BE" sz="1800" i="1" dirty="0">
                <a:solidFill>
                  <a:srgbClr val="181717"/>
                </a:solidFill>
                <a:cs typeface="Calibri"/>
              </a:rPr>
              <a:t>	</a:t>
            </a:r>
            <a:r>
              <a:rPr lang="nl-BE" sz="1600" i="1" dirty="0">
                <a:solidFill>
                  <a:srgbClr val="181717"/>
                </a:solidFill>
                <a:cs typeface="Calibri"/>
              </a:rPr>
              <a:t>De behandelende arts beslist over de plaats van katheterverwijdering (ziekenhuis/thuis).</a:t>
            </a:r>
            <a:endParaRPr lang="nl-BE" sz="1600" i="1" dirty="0">
              <a:solidFill>
                <a:srgbClr val="181717"/>
              </a:solidFill>
              <a:latin typeface="Verdana" pitchFamily="34"/>
              <a:ea typeface="Verdana" pitchFamily="34"/>
              <a:cs typeface="Calibri"/>
            </a:endParaRPr>
          </a:p>
          <a:p>
            <a:pPr marL="0" indent="0"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181717"/>
                </a:solidFill>
                <a:cs typeface="Calibri"/>
              </a:rPr>
              <a:t>	Controleer het voorschrift voor thuisverpleging of neem contact op met het OPAT </a:t>
            </a:r>
            <a:br>
              <a:rPr lang="nl-BE" sz="1600" i="1" dirty="0">
                <a:solidFill>
                  <a:srgbClr val="181717"/>
                </a:solidFill>
                <a:cs typeface="Calibri"/>
              </a:rPr>
            </a:br>
            <a:r>
              <a:rPr lang="nl-BE" sz="1600" i="1" dirty="0">
                <a:solidFill>
                  <a:srgbClr val="181717"/>
                </a:solidFill>
                <a:cs typeface="Calibri"/>
              </a:rPr>
              <a:t>      zorgteam van het ziekenhuis.</a:t>
            </a:r>
          </a:p>
          <a:p>
            <a:pPr marL="264791" lvl="1" algn="just">
              <a:buFont typeface="Wingdings 3" pitchFamily="34"/>
              <a:buChar char=""/>
            </a:pPr>
            <a:endParaRPr lang="nl-BE" sz="1800" dirty="0">
              <a:latin typeface="Calibri"/>
              <a:cs typeface="Calibri"/>
            </a:endParaRPr>
          </a:p>
          <a:p>
            <a:pPr marL="264791" lvl="1">
              <a:buFont typeface="Wingdings" pitchFamily="34"/>
              <a:buChar char="Ø"/>
            </a:pPr>
            <a:endParaRPr lang="nl-BE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438F73-8577-4F3D-8314-005261601DFB}" type="slidenum">
              <a:rPr/>
              <a:t>71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442542"/>
            <a:ext cx="9456171" cy="577845"/>
          </a:xfrm>
        </p:spPr>
        <p:txBody>
          <a:bodyPr/>
          <a:lstStyle/>
          <a:p>
            <a:r>
              <a:rPr lang="nl-BE" dirty="0"/>
              <a:t>2. </a:t>
            </a:r>
            <a:r>
              <a:rPr lang="nl-BE" dirty="0" err="1"/>
              <a:t>Veelgestelde</a:t>
            </a:r>
            <a:r>
              <a:rPr lang="nl-BE" dirty="0"/>
              <a:t> </a:t>
            </a:r>
            <a:r>
              <a:rPr lang="nl-BE" sz="2400" dirty="0"/>
              <a:t>vragen:</a:t>
            </a:r>
            <a:r>
              <a:rPr lang="nl-BE" dirty="0"/>
              <a:t> </a:t>
            </a:r>
            <a:r>
              <a:rPr lang="nl-BE" sz="2400" dirty="0"/>
              <a:t>bereiding/toediening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2" y="1425677"/>
            <a:ext cx="10596713" cy="4751286"/>
          </a:xfrm>
        </p:spPr>
        <p:txBody>
          <a:bodyPr lIns="45720" rIns="45720"/>
          <a:lstStyle/>
          <a:p>
            <a:pPr>
              <a:tabLst>
                <a:tab pos="452438" algn="l"/>
              </a:tabLst>
            </a:pP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Wat moet ik doen als het antibioticum </a:t>
            </a:r>
            <a:r>
              <a:rPr lang="nl-BE" sz="1800" b="1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moeilijk oplost</a:t>
            </a: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4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</a:t>
            </a: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Schud het poeder los vooraleer het oplosmiddel wordt toegevoegd.</a:t>
            </a: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Zwenk en schud met de flacon tot het poeder volledig is opgelost. Er mogen geen deeltjes meer  </a:t>
            </a:r>
            <a:b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</a:b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  	zichtbaar zijn (houd de oplossing boven een witte achtergrond om dit te kunnen visualiseren).</a:t>
            </a: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Sommige antibiotica kunnen licht (geel) kleuren na oplossen (zie OPAT toedieningsfiche).</a:t>
            </a: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	Ter info: piperacilline/tazobactam lost zeer moeilijk op. </a:t>
            </a:r>
          </a:p>
          <a:p>
            <a:pPr marL="172720" lvl="1" indent="0">
              <a:spcBef>
                <a:spcPts val="200"/>
              </a:spcBef>
              <a:spcAft>
                <a:spcPts val="4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cs typeface="Calibri"/>
              </a:rPr>
              <a:t>   Neem contact op met het OPAT zorgteam van het ziekenhuis bij twijfel.</a:t>
            </a:r>
          </a:p>
          <a:p>
            <a:pPr lvl="1">
              <a:tabLst>
                <a:tab pos="452438" algn="l"/>
              </a:tabLst>
            </a:pPr>
            <a:endParaRPr lang="nl-BE" sz="1400" u="sng" dirty="0">
              <a:solidFill>
                <a:srgbClr val="2E2B21"/>
              </a:solidFill>
              <a:latin typeface="Verdana" pitchFamily="34"/>
              <a:ea typeface="Verdana" pitchFamily="34"/>
              <a:cs typeface="Calibri"/>
            </a:endParaRPr>
          </a:p>
          <a:p>
            <a:pPr>
              <a:tabLst>
                <a:tab pos="452438" algn="l"/>
              </a:tabLst>
            </a:pP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Waar moet ik de antimicrobiële therapie thuis </a:t>
            </a:r>
            <a:r>
              <a:rPr lang="nl-BE" sz="1800" b="1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bewaren</a:t>
            </a: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</a:p>
          <a:p>
            <a:pPr marL="172720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cs typeface="Calibri"/>
              </a:rPr>
              <a:t>	Herbekijk de informatiebrochure (bv. VZA OPAT fiche) van het desbetreffend antibioticum.</a:t>
            </a:r>
          </a:p>
          <a:p>
            <a:pPr marL="172720" lvl="1" indent="0">
              <a:spcBef>
                <a:spcPts val="200"/>
              </a:spcBef>
              <a:spcAft>
                <a:spcPts val="4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cs typeface="Calibri"/>
              </a:rPr>
              <a:t>    Neem contact op met het OPAT zorgteam van het ziekenhuis bij twijfel.</a:t>
            </a:r>
          </a:p>
          <a:p>
            <a:pPr marL="173351" lvl="1" indent="0">
              <a:spcBef>
                <a:spcPts val="200"/>
              </a:spcBef>
              <a:spcAft>
                <a:spcPts val="4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endParaRPr lang="nl-BE" sz="1600" i="1" dirty="0">
              <a:solidFill>
                <a:srgbClr val="2E2B21"/>
              </a:solidFill>
              <a:latin typeface="Verdana" pitchFamily="34"/>
              <a:ea typeface="Verdana" pitchFamily="34"/>
              <a:cs typeface="Calibri"/>
            </a:endParaRPr>
          </a:p>
          <a:p>
            <a:pPr marL="459101" lvl="1" indent="-285750">
              <a:spcBef>
                <a:spcPts val="200"/>
              </a:spcBef>
              <a:spcAft>
                <a:spcPts val="400"/>
              </a:spcAft>
              <a:buClr>
                <a:srgbClr val="11B6C2"/>
              </a:buClr>
              <a:tabLst>
                <a:tab pos="452438" algn="l"/>
              </a:tabLst>
            </a:pPr>
            <a:endParaRPr lang="nl-BE" sz="1600" i="1" dirty="0">
              <a:solidFill>
                <a:srgbClr val="181717"/>
              </a:solidFill>
              <a:latin typeface="Verdana" pitchFamily="34"/>
              <a:ea typeface="Verdana" pitchFamily="34"/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800" dirty="0">
              <a:latin typeface="Calibri"/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800" dirty="0">
              <a:latin typeface="Calibri"/>
              <a:cs typeface="Calibri"/>
            </a:endParaRPr>
          </a:p>
          <a:p>
            <a:pPr marL="264791" lvl="1">
              <a:buFont typeface="Wingdings" pitchFamily="34"/>
              <a:buChar char="Ø"/>
            </a:pPr>
            <a:endParaRPr lang="nl-BE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438F73-8577-4F3D-8314-005261601DFB}" type="slidenum">
              <a:rPr/>
              <a:t>72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39295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</a:t>
            </a:r>
            <a:r>
              <a:rPr lang="nl-BE" dirty="0" err="1"/>
              <a:t>Veelgestelde</a:t>
            </a:r>
            <a:r>
              <a:rPr lang="nl-BE" sz="2400" dirty="0"/>
              <a:t> vragen: elastomeerpomp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386348"/>
            <a:ext cx="10515600" cy="4790615"/>
          </a:xfrm>
        </p:spPr>
        <p:txBody>
          <a:bodyPr lIns="45720" rIns="45720">
            <a:normAutofit/>
          </a:bodyPr>
          <a:lstStyle/>
          <a:p>
            <a:pPr lvl="0"/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Wat moet ik doen indien een </a:t>
            </a:r>
            <a:r>
              <a:rPr lang="nl-BE" sz="1800" b="1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restvolume achterblijft </a:t>
            </a: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in de elastomeerpomp bij afkoppelen</a:t>
            </a:r>
            <a:r>
              <a:rPr lang="nl-BE" sz="1800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</a:p>
          <a:p>
            <a:pPr marL="173351" lvl="1" indent="0">
              <a:buNone/>
              <a:tabLst>
                <a:tab pos="452438" algn="l"/>
              </a:tabLst>
            </a:pPr>
            <a:r>
              <a:rPr lang="nl-BE" sz="17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</a:t>
            </a: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Controleer bijkomende zaken:</a:t>
            </a:r>
          </a:p>
          <a:p>
            <a:pPr marL="806450" lvl="1" indent="-265113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nl-BE" sz="1600" i="1" dirty="0">
                <a:cs typeface="Calibri"/>
              </a:rPr>
              <a:t>Bij het oplossen van de antimicrobiële therapie dient het antimicrobieel geneesmiddel </a:t>
            </a:r>
            <a:r>
              <a:rPr lang="nl-BE" sz="1600" b="1" i="1" dirty="0">
                <a:cs typeface="Calibri"/>
              </a:rPr>
              <a:t>volledig opgelost te zijn </a:t>
            </a:r>
            <a:r>
              <a:rPr lang="nl-BE" sz="1600" i="1" dirty="0">
                <a:cs typeface="Calibri"/>
              </a:rPr>
              <a:t>alvorens toe te voegen aan de elastomeerpomp</a:t>
            </a:r>
          </a:p>
          <a:p>
            <a:pPr marL="806450" lvl="1" indent="-265113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De </a:t>
            </a:r>
            <a:r>
              <a:rPr lang="nl-BE" sz="1600" b="1" i="1" dirty="0">
                <a:latin typeface="Verdana" pitchFamily="34"/>
                <a:ea typeface="Verdana" pitchFamily="34"/>
                <a:cs typeface="Calibri"/>
              </a:rPr>
              <a:t>klem</a:t>
            </a: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 van de katheter dient </a:t>
            </a:r>
            <a:r>
              <a:rPr lang="nl-BE" sz="1600" b="1" i="1" dirty="0">
                <a:latin typeface="Verdana" pitchFamily="34"/>
                <a:ea typeface="Verdana" pitchFamily="34"/>
                <a:cs typeface="Calibri"/>
              </a:rPr>
              <a:t>open</a:t>
            </a: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 te staan</a:t>
            </a:r>
          </a:p>
          <a:p>
            <a:pPr marL="806450" lvl="1" indent="-265113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De </a:t>
            </a:r>
            <a:r>
              <a:rPr lang="nl-BE" sz="1600" b="1" i="1" dirty="0">
                <a:latin typeface="Verdana" pitchFamily="34"/>
                <a:ea typeface="Verdana" pitchFamily="34"/>
                <a:cs typeface="Calibri"/>
              </a:rPr>
              <a:t>debietregelaar dient gefixeerd te zijn ter hoogte van de huid</a:t>
            </a:r>
          </a:p>
          <a:p>
            <a:pPr marL="806450" lvl="1" indent="-265113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Het pompje dient</a:t>
            </a:r>
            <a:r>
              <a:rPr lang="nl-BE" sz="1600" b="1" i="1" dirty="0">
                <a:latin typeface="Verdana" pitchFamily="34"/>
                <a:ea typeface="Verdana" pitchFamily="34"/>
                <a:cs typeface="Calibri"/>
              </a:rPr>
              <a:t> rond de schouder te worden gedragen </a:t>
            </a: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(in bijhorend draagzakje) met pomp </a:t>
            </a:r>
            <a:r>
              <a:rPr lang="nl-BE" sz="1600" i="1" dirty="0" err="1">
                <a:latin typeface="Verdana" pitchFamily="34"/>
                <a:ea typeface="Verdana" pitchFamily="34"/>
                <a:cs typeface="Calibri"/>
              </a:rPr>
              <a:t>t.h.v</a:t>
            </a: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. insteekpunt katheter en garantie van </a:t>
            </a:r>
            <a:r>
              <a:rPr lang="nl-BE" sz="1600" b="1" i="1" dirty="0">
                <a:latin typeface="Verdana" pitchFamily="34"/>
                <a:ea typeface="Verdana" pitchFamily="34"/>
                <a:cs typeface="Calibri"/>
              </a:rPr>
              <a:t>continu hoogteverschil </a:t>
            </a: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tussen katheter en pomp</a:t>
            </a:r>
          </a:p>
          <a:p>
            <a:pPr marL="806450" lvl="1" indent="-265113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Er mag </a:t>
            </a:r>
            <a:r>
              <a:rPr lang="nl-BE" sz="1600" b="1" i="1" dirty="0">
                <a:latin typeface="Verdana" pitchFamily="34"/>
                <a:ea typeface="Verdana" pitchFamily="34"/>
                <a:cs typeface="Calibri"/>
              </a:rPr>
              <a:t>geen knik in de leiding </a:t>
            </a: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zijn </a:t>
            </a:r>
          </a:p>
          <a:p>
            <a:pPr marL="806450" lvl="1" indent="-265113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452438" algn="l"/>
              </a:tabLst>
            </a:pPr>
            <a:r>
              <a:rPr lang="nl-BE" sz="1600" b="1" i="1" dirty="0">
                <a:latin typeface="Verdana" pitchFamily="34"/>
                <a:ea typeface="Verdana" pitchFamily="34"/>
                <a:cs typeface="Calibri"/>
              </a:rPr>
              <a:t>Weeg</a:t>
            </a:r>
            <a:r>
              <a:rPr lang="nl-BE" sz="1600" i="1" dirty="0">
                <a:latin typeface="Verdana" pitchFamily="34"/>
                <a:ea typeface="Verdana" pitchFamily="34"/>
                <a:cs typeface="Calibri"/>
              </a:rPr>
              <a:t> het afgekoppelde pompje ter evaluatie van restgewicht</a:t>
            </a:r>
          </a:p>
          <a:p>
            <a:pPr marL="541337" lvl="1" indent="0">
              <a:spcAft>
                <a:spcPts val="500"/>
              </a:spcAft>
              <a:buNone/>
              <a:tabLst>
                <a:tab pos="452438" algn="l"/>
              </a:tabLst>
            </a:pPr>
            <a:endParaRPr lang="nl-BE" sz="1600" i="1" dirty="0">
              <a:latin typeface="Verdana" pitchFamily="34"/>
              <a:ea typeface="Verdana" pitchFamily="34"/>
              <a:cs typeface="Calibri"/>
            </a:endParaRPr>
          </a:p>
          <a:p>
            <a:pPr marL="173351" lvl="1" indent="0">
              <a:spcBef>
                <a:spcPts val="200"/>
              </a:spcBef>
              <a:spcAft>
                <a:spcPts val="400"/>
              </a:spcAft>
              <a:buNone/>
              <a:tabLst>
                <a:tab pos="452438" algn="l"/>
              </a:tabLst>
            </a:pPr>
            <a:b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</a:b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 	Neem bijkomend contact op met het OPAT zorgteam van het ziekenhuis.</a:t>
            </a:r>
          </a:p>
          <a:p>
            <a:pPr marL="173351" lvl="1" indent="0">
              <a:buNone/>
            </a:pPr>
            <a:endParaRPr lang="nl-BE" sz="800" dirty="0">
              <a:solidFill>
                <a:srgbClr val="2E2B21"/>
              </a:solidFill>
              <a:latin typeface="TW Cen MT"/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100" dirty="0">
              <a:latin typeface="Calibri"/>
              <a:cs typeface="Calibri"/>
            </a:endParaRPr>
          </a:p>
          <a:p>
            <a:pPr marL="264791" lvl="1">
              <a:buFont typeface="Wingdings" pitchFamily="34"/>
              <a:buChar char="Ø"/>
            </a:pPr>
            <a:endParaRPr lang="nl-BE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CFB4B6-A8D8-44CF-8D90-DACF48F3E266}" type="slidenum">
              <a:rPr/>
              <a:t>73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</a:t>
            </a:r>
            <a:r>
              <a:rPr lang="nl-BE" dirty="0" err="1"/>
              <a:t>Veelgestelde</a:t>
            </a:r>
            <a:r>
              <a:rPr lang="nl-BE" sz="2400" dirty="0"/>
              <a:t> vragen: elastomeerpomp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386348"/>
            <a:ext cx="10515600" cy="4790615"/>
          </a:xfrm>
        </p:spPr>
        <p:txBody>
          <a:bodyPr lIns="45720" rIns="45720"/>
          <a:lstStyle/>
          <a:p>
            <a:pPr lvl="0"/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Mag ik een elastomeerpomp hergebruiken? </a:t>
            </a:r>
            <a:endParaRPr lang="nl-BE" sz="1800" dirty="0">
              <a:solidFill>
                <a:srgbClr val="2E2B21"/>
              </a:solidFill>
              <a:latin typeface="Verdana" pitchFamily="34"/>
              <a:ea typeface="Verdana" pitchFamily="34"/>
              <a:cs typeface="Calibri"/>
            </a:endParaRPr>
          </a:p>
          <a:p>
            <a:pPr marL="457200" lvl="1" indent="0">
              <a:buNone/>
            </a:pPr>
            <a:r>
              <a:rPr lang="nl-BE" sz="1600" i="1" dirty="0">
                <a:cs typeface="Calibri"/>
              </a:rPr>
              <a:t>Neen, een elastomeerpomp is bedoeld voor éénmalig gebruik. </a:t>
            </a:r>
            <a:endParaRPr lang="nl-BE" sz="1600" i="1" dirty="0">
              <a:latin typeface="Verdana" pitchFamily="34"/>
              <a:ea typeface="Verdana" pitchFamily="34"/>
              <a:cs typeface="Calibri"/>
            </a:endParaRPr>
          </a:p>
          <a:p>
            <a:pPr marL="457200" lvl="1" indent="0">
              <a:buNone/>
            </a:pPr>
            <a:r>
              <a:rPr lang="nl-BE" sz="1600" i="1" dirty="0">
                <a:cs typeface="Calibri"/>
              </a:rPr>
              <a:t>De ziekenhuisapotheek levert het nodige aantal elastomeerpompen af voor de duur van de therapie.</a:t>
            </a:r>
          </a:p>
          <a:p>
            <a:pPr marL="0" lvl="0" indent="0">
              <a:buNone/>
            </a:pPr>
            <a:endParaRPr lang="nl-BE" sz="1700" i="1" dirty="0">
              <a:solidFill>
                <a:srgbClr val="2E2B21"/>
              </a:solidFill>
              <a:latin typeface="Verdana" pitchFamily="34"/>
              <a:ea typeface="Verdana" pitchFamily="34"/>
              <a:cs typeface="Calibri"/>
            </a:endParaRPr>
          </a:p>
          <a:p>
            <a:pPr marL="173351" lvl="1" indent="0">
              <a:buNone/>
              <a:tabLst>
                <a:tab pos="452438" algn="l"/>
              </a:tabLst>
            </a:pPr>
            <a:r>
              <a:rPr lang="nl-BE" sz="17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</a:t>
            </a:r>
            <a:endParaRPr lang="nl-BE" sz="800" dirty="0">
              <a:solidFill>
                <a:srgbClr val="2E2B21"/>
              </a:solidFill>
              <a:latin typeface="TW Cen MT"/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100" dirty="0">
              <a:latin typeface="Calibri"/>
              <a:cs typeface="Calibri"/>
            </a:endParaRPr>
          </a:p>
          <a:p>
            <a:pPr marL="264791" lvl="1">
              <a:buFont typeface="Wingdings" pitchFamily="34"/>
              <a:buChar char="Ø"/>
            </a:pPr>
            <a:endParaRPr lang="nl-BE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CFB4B6-A8D8-44CF-8D90-DACF48F3E266}" type="slidenum">
              <a:rPr/>
              <a:t>74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38993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</a:t>
            </a:r>
            <a:r>
              <a:rPr lang="nl-BE" dirty="0" err="1"/>
              <a:t>Veelgestelde</a:t>
            </a:r>
            <a:r>
              <a:rPr lang="nl-BE" dirty="0"/>
              <a:t> </a:t>
            </a:r>
            <a:r>
              <a:rPr lang="nl-BE" sz="2400" dirty="0"/>
              <a:t>vragen:</a:t>
            </a:r>
            <a:r>
              <a:rPr lang="nl-BE" dirty="0"/>
              <a:t> </a:t>
            </a:r>
            <a:r>
              <a:rPr lang="nl-BE" sz="2400" dirty="0"/>
              <a:t>materiaal</a:t>
            </a:r>
            <a:r>
              <a:rPr lang="nl-BE" dirty="0"/>
              <a:t> 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366684"/>
            <a:ext cx="11166984" cy="4810279"/>
          </a:xfrm>
        </p:spPr>
        <p:txBody>
          <a:bodyPr lIns="45720" rIns="45720"/>
          <a:lstStyle/>
          <a:p>
            <a:pPr lvl="0">
              <a:buFont typeface="Arial" pitchFamily="34"/>
              <a:tabLst>
                <a:tab pos="452438" algn="l"/>
              </a:tabLst>
            </a:pP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Wat moet ik doen indien er </a:t>
            </a:r>
            <a:r>
              <a:rPr lang="nl-BE" sz="1800" b="1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onvoldoende materiaal en/of geneesmiddelen </a:t>
            </a:r>
            <a:br>
              <a:rPr lang="nl-BE" sz="1800" b="1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</a:b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ter beschikking zijn thuis</a:t>
            </a:r>
            <a:r>
              <a:rPr lang="nl-BE" sz="1800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Neem contact op met het OPAT zorgteam van het ziekenhuis.</a:t>
            </a:r>
            <a:br>
              <a:rPr lang="nl-BE" i="1" dirty="0">
                <a:latin typeface="Verdana" pitchFamily="34"/>
                <a:ea typeface="Verdana" pitchFamily="34"/>
                <a:cs typeface="Calibri"/>
              </a:rPr>
            </a:br>
            <a:endParaRPr lang="nl-BE" i="1" dirty="0">
              <a:latin typeface="Verdana" pitchFamily="34"/>
              <a:ea typeface="Verdana" pitchFamily="34"/>
              <a:cs typeface="Calibri"/>
            </a:endParaRPr>
          </a:p>
          <a:p>
            <a:pPr lvl="0">
              <a:buFont typeface="Arial" pitchFamily="34"/>
              <a:tabLst>
                <a:tab pos="452438" algn="l"/>
              </a:tabLst>
            </a:pP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Wat moet ik doen met materiaal dat </a:t>
            </a:r>
            <a:r>
              <a:rPr lang="nl-BE" sz="1800" b="1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overblijft op het einde van de thuishospitalisatie</a:t>
            </a:r>
            <a:r>
              <a:rPr lang="nl-BE" sz="1800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In de meeste gevallen kan het ziekenhuis het materiaal dat nog verpakt en intact is, terugnemen. 	Echter dit verschilt per ziekenhuis. </a:t>
            </a:r>
          </a:p>
          <a:p>
            <a:pPr marL="173351" lvl="1" indent="0">
              <a:spcBef>
                <a:spcPts val="200"/>
              </a:spcBef>
              <a:spcAft>
                <a:spcPts val="4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Neem daarom contact op met het OPAT zorgteam van het ziekenhuis.</a:t>
            </a:r>
          </a:p>
          <a:p>
            <a:pPr lvl="0">
              <a:buFont typeface="Arial" pitchFamily="34"/>
            </a:pPr>
            <a:endParaRPr lang="nl-BE" i="1" dirty="0">
              <a:latin typeface="TW Cen MT"/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100" dirty="0">
              <a:latin typeface="Calibri"/>
              <a:cs typeface="Calibri"/>
            </a:endParaRPr>
          </a:p>
          <a:p>
            <a:pPr marL="264791" lvl="1">
              <a:buFont typeface="Wingdings" pitchFamily="34"/>
              <a:buChar char="Ø"/>
            </a:pPr>
            <a:endParaRPr lang="nl-BE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637DCD-2845-4870-AFB4-7176139180A3}" type="slidenum">
              <a:rPr/>
              <a:t>75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</a:t>
            </a:r>
            <a:r>
              <a:rPr lang="nl-BE" dirty="0" err="1"/>
              <a:t>Veelgestelde</a:t>
            </a:r>
            <a:r>
              <a:rPr lang="nl-BE" dirty="0"/>
              <a:t> </a:t>
            </a:r>
            <a:r>
              <a:rPr lang="nl-BE" sz="2400" dirty="0"/>
              <a:t>vragen:</a:t>
            </a:r>
            <a:r>
              <a:rPr lang="nl-BE" dirty="0"/>
              <a:t> </a:t>
            </a:r>
            <a:r>
              <a:rPr lang="nl-BE" sz="2400" dirty="0"/>
              <a:t>contact bij vragen</a:t>
            </a:r>
            <a:r>
              <a:rPr lang="nl-BE" dirty="0"/>
              <a:t> 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366684"/>
            <a:ext cx="11166984" cy="4810279"/>
          </a:xfrm>
        </p:spPr>
        <p:txBody>
          <a:bodyPr lIns="45720" rIns="45720"/>
          <a:lstStyle/>
          <a:p>
            <a:pPr lvl="0">
              <a:buFont typeface="Arial" pitchFamily="34"/>
              <a:tabLst>
                <a:tab pos="452438" algn="l"/>
              </a:tabLst>
            </a:pP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Wie moet ik contacteren bij vragen over de </a:t>
            </a:r>
            <a:r>
              <a:rPr lang="nl-BE" sz="1800" b="1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OPAT behandeling van een patiënt</a:t>
            </a: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  <a:endParaRPr lang="nl-BE" sz="1800" dirty="0">
              <a:solidFill>
                <a:srgbClr val="2E2B21"/>
              </a:solidFill>
              <a:latin typeface="Verdana" pitchFamily="34"/>
              <a:ea typeface="Verdana" pitchFamily="34"/>
              <a:cs typeface="Calibri"/>
            </a:endParaRP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Neem contact op met het OPAT zorgteam van het ziekenhuis.</a:t>
            </a: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endParaRPr lang="nl-BE" sz="1600" i="1" dirty="0">
              <a:solidFill>
                <a:srgbClr val="2E2B21"/>
              </a:solidFill>
              <a:latin typeface="Verdana" pitchFamily="34"/>
              <a:ea typeface="Verdana" pitchFamily="34"/>
              <a:cs typeface="Calibri"/>
            </a:endParaRPr>
          </a:p>
          <a:p>
            <a:pPr lvl="0">
              <a:buFont typeface="Arial" pitchFamily="34"/>
              <a:tabLst>
                <a:tab pos="452438" algn="l"/>
              </a:tabLst>
            </a:pP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Wie moet ik contacteren bij </a:t>
            </a:r>
            <a:r>
              <a:rPr lang="nl-BE" sz="1800" b="1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inhoudelijke vragen over deze e-</a:t>
            </a:r>
            <a:r>
              <a:rPr lang="nl-BE" sz="1800" b="1" u="sng" dirty="0" err="1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learning</a:t>
            </a:r>
            <a:r>
              <a:rPr lang="nl-BE" sz="1800" u="sng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?</a:t>
            </a:r>
            <a:endParaRPr lang="nl-BE" sz="1800" dirty="0">
              <a:solidFill>
                <a:srgbClr val="2E2B21"/>
              </a:solidFill>
              <a:latin typeface="Verdana" pitchFamily="34"/>
              <a:ea typeface="Verdana" pitchFamily="34"/>
              <a:cs typeface="Calibri"/>
            </a:endParaRP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r>
              <a:rPr lang="nl-BE" sz="1600" i="1" dirty="0">
                <a:solidFill>
                  <a:srgbClr val="2E2B21"/>
                </a:solidFill>
                <a:latin typeface="Verdana" pitchFamily="34"/>
                <a:ea typeface="Verdana" pitchFamily="34"/>
                <a:cs typeface="Calibri"/>
              </a:rPr>
              <a:t>	Neem contact op met antimicrobials@vza.be.</a:t>
            </a:r>
          </a:p>
          <a:p>
            <a:pPr marL="173351" lvl="1" indent="0">
              <a:spcAft>
                <a:spcPts val="500"/>
              </a:spcAft>
              <a:buClr>
                <a:srgbClr val="11B6C2"/>
              </a:buClr>
              <a:buNone/>
              <a:tabLst>
                <a:tab pos="452438" algn="l"/>
              </a:tabLst>
            </a:pPr>
            <a:br>
              <a:rPr lang="nl-BE" i="1" dirty="0">
                <a:latin typeface="Verdana" pitchFamily="34"/>
                <a:ea typeface="Verdana" pitchFamily="34"/>
                <a:cs typeface="Calibri"/>
              </a:rPr>
            </a:br>
            <a:endParaRPr lang="nl-BE" i="1" dirty="0">
              <a:latin typeface="Verdana" pitchFamily="34"/>
              <a:ea typeface="Verdana" pitchFamily="34"/>
              <a:cs typeface="Calibri"/>
            </a:endParaRPr>
          </a:p>
          <a:p>
            <a:pPr lvl="0">
              <a:buFont typeface="Arial" pitchFamily="34"/>
            </a:pPr>
            <a:endParaRPr lang="nl-BE" i="1" dirty="0">
              <a:latin typeface="TW Cen MT"/>
              <a:cs typeface="Calibri"/>
            </a:endParaRPr>
          </a:p>
          <a:p>
            <a:pPr marL="264791" lvl="1" algn="just">
              <a:buFont typeface="Wingdings 3" pitchFamily="34"/>
              <a:buChar char=""/>
            </a:pPr>
            <a:endParaRPr lang="nl-BE" sz="1100" dirty="0">
              <a:latin typeface="Calibri"/>
              <a:cs typeface="Calibri"/>
            </a:endParaRPr>
          </a:p>
          <a:p>
            <a:pPr marL="264791" lvl="1">
              <a:buFont typeface="Wingdings" pitchFamily="34"/>
              <a:buChar char="Ø"/>
            </a:pPr>
            <a:endParaRPr lang="nl-BE" dirty="0"/>
          </a:p>
        </p:txBody>
      </p:sp>
      <p:sp>
        <p:nvSpPr>
          <p:cNvPr id="4" name="Slide Number Placeholder 4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637DCD-2845-4870-AFB4-7176139180A3}" type="slidenum">
              <a:rPr/>
              <a:t>76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4994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Bij welke indicaties?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44469"/>
            <a:ext cx="10842168" cy="4519568"/>
          </a:xfrm>
        </p:spPr>
        <p:txBody>
          <a:bodyPr/>
          <a:lstStyle/>
          <a:p>
            <a:pPr lvl="0"/>
            <a:r>
              <a:rPr lang="nl-BE" sz="2000"/>
              <a:t>Typische </a:t>
            </a:r>
            <a:r>
              <a:rPr lang="nl-BE" sz="2000" b="1"/>
              <a:t>indicaties</a:t>
            </a:r>
            <a:r>
              <a:rPr lang="nl-BE" sz="1800"/>
              <a:t> 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/>
              <a:t>(Gecompliceerde) urineweginfecties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/>
              <a:t>Orthopedische infecties (bot- en gewrichtsprotheseninfecties)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/>
              <a:t>(Gecompliceerde) luchtweginfecties 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/>
              <a:t>Huid- en weke deleninfecties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/>
              <a:t>Endocarditis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/>
              <a:t>Lyme neuroborreliose</a:t>
            </a:r>
          </a:p>
          <a:p>
            <a:pPr lvl="1">
              <a:spcAft>
                <a:spcPts val="500"/>
              </a:spcAft>
              <a:buFont typeface="Courier New" pitchFamily="49"/>
              <a:buChar char="o"/>
            </a:pPr>
            <a:r>
              <a:rPr lang="nl-BE" sz="1600"/>
              <a:t>...</a:t>
            </a:r>
          </a:p>
          <a:p>
            <a:pPr lvl="1"/>
            <a:endParaRPr lang="nl-BE" sz="1400"/>
          </a:p>
          <a:p>
            <a:pPr lvl="1"/>
            <a:endParaRPr lang="nl-BE" sz="1400"/>
          </a:p>
          <a:p>
            <a:pPr lvl="0"/>
            <a:r>
              <a:rPr lang="nl-BE" sz="2000"/>
              <a:t>Vaak bij langdurige behandelingen, maar kan ook bij kortdurende behandelingen</a:t>
            </a:r>
          </a:p>
          <a:p>
            <a:pPr lvl="1">
              <a:buFont typeface="Courier New" pitchFamily="49"/>
              <a:buChar char="o"/>
            </a:pPr>
            <a:r>
              <a:rPr lang="nl-BE" sz="1600"/>
              <a:t>! Terugbetalingsovereenkomst OPAT: </a:t>
            </a:r>
            <a:r>
              <a:rPr lang="nl-BE" sz="1600" u="sng"/>
              <a:t>minimum van 5 dagen</a:t>
            </a:r>
            <a:r>
              <a:rPr lang="nl-BE" sz="1600"/>
              <a:t> thuisbehandeling</a:t>
            </a:r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3E078C-C2A3-42E3-8985-9DBD4356EFBB}" type="slidenum">
              <a:rPr/>
              <a:t>8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Welke antimicrobiële middelen?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body" idx="4294967295"/>
          </p:nvPr>
        </p:nvSpPr>
        <p:spPr>
          <a:xfrm>
            <a:off x="838203" y="1317394"/>
            <a:ext cx="10515600" cy="4836243"/>
          </a:xfrm>
        </p:spPr>
        <p:txBody>
          <a:bodyPr/>
          <a:lstStyle/>
          <a:p>
            <a:pPr lvl="0"/>
            <a:r>
              <a:rPr lang="nl-BE" sz="2000" dirty="0"/>
              <a:t>Antibacteriële, antivirale en antifungale middelen</a:t>
            </a:r>
          </a:p>
          <a:p>
            <a:pPr lvl="0"/>
            <a:r>
              <a:rPr lang="nl-BE" sz="2000" b="1" dirty="0">
                <a:solidFill>
                  <a:srgbClr val="FFC000"/>
                </a:solidFill>
              </a:rPr>
              <a:t>Lijst met actieve bestanddelen</a:t>
            </a:r>
            <a:r>
              <a:rPr lang="nl-BE" sz="2000" b="1" dirty="0">
                <a:solidFill>
                  <a:srgbClr val="018E92"/>
                </a:solidFill>
              </a:rPr>
              <a:t> </a:t>
            </a:r>
            <a:r>
              <a:rPr lang="nl-BE" sz="2000" dirty="0"/>
              <a:t>opgenomen in het KB van het FAGG </a:t>
            </a:r>
          </a:p>
          <a:p>
            <a:pPr lvl="1">
              <a:buFont typeface="Courier New" pitchFamily="49"/>
              <a:buChar char="o"/>
            </a:pPr>
            <a:r>
              <a:rPr lang="nl-BE" sz="1600" dirty="0"/>
              <a:t>Terug te vinden op de website van het RIZIV</a:t>
            </a:r>
            <a:endParaRPr lang="nl-BE" dirty="0"/>
          </a:p>
          <a:p>
            <a:pPr marL="857250" lvl="1" indent="-171450"/>
            <a:endParaRPr lang="nl-BE" sz="1600" dirty="0"/>
          </a:p>
          <a:p>
            <a:pPr lvl="0"/>
            <a:r>
              <a:rPr lang="nl-BE" sz="2000" b="1" dirty="0"/>
              <a:t>Geen oraal alternatief</a:t>
            </a:r>
          </a:p>
          <a:p>
            <a:pPr lvl="0"/>
            <a:endParaRPr lang="nl-BE" sz="2000" b="1" dirty="0"/>
          </a:p>
          <a:p>
            <a:pPr lvl="0"/>
            <a:r>
              <a:rPr lang="nl-BE" sz="2000" dirty="0"/>
              <a:t>Evaluatie </a:t>
            </a:r>
            <a:r>
              <a:rPr lang="nl-BE" sz="2000" b="1" dirty="0"/>
              <a:t>haalbaarheid toediening </a:t>
            </a:r>
            <a:r>
              <a:rPr lang="nl-BE" sz="2000" dirty="0"/>
              <a:t>van antimicrobieel middel</a:t>
            </a:r>
          </a:p>
          <a:p>
            <a:pPr lvl="1">
              <a:buFont typeface="Courier New" pitchFamily="49"/>
              <a:buChar char="o"/>
            </a:pPr>
            <a:r>
              <a:rPr lang="nl-BE" sz="1600" dirty="0"/>
              <a:t>Aantal toedieningsmomenten per dag </a:t>
            </a:r>
            <a:r>
              <a:rPr lang="nl-BE" sz="1600" dirty="0">
                <a:cs typeface="Calibri"/>
              </a:rPr>
              <a:t>(in praktijk: max. 3x/dag)</a:t>
            </a:r>
          </a:p>
          <a:p>
            <a:pPr lvl="1">
              <a:buFont typeface="Courier New" pitchFamily="49"/>
              <a:buChar char="o"/>
            </a:pPr>
            <a:r>
              <a:rPr lang="nl-BE" sz="1600" dirty="0"/>
              <a:t>Toedieningstijdstippen </a:t>
            </a:r>
          </a:p>
          <a:p>
            <a:pPr lvl="1">
              <a:buFont typeface="Courier New" pitchFamily="49"/>
              <a:buChar char="o"/>
            </a:pPr>
            <a:r>
              <a:rPr lang="nl-BE" sz="1600" dirty="0"/>
              <a:t>Toedieningswijze: infuus, bolus, elastomeerpomp (continue toediening)</a:t>
            </a:r>
          </a:p>
          <a:p>
            <a:pPr lvl="1">
              <a:buFont typeface="Courier New" pitchFamily="49"/>
              <a:buChar char="o"/>
            </a:pPr>
            <a:r>
              <a:rPr lang="nl-BE" sz="1600" dirty="0"/>
              <a:t>Stabiliteit</a:t>
            </a:r>
          </a:p>
          <a:p>
            <a:pPr marL="0" lvl="0" indent="0">
              <a:buNone/>
            </a:pPr>
            <a:endParaRPr lang="nl-BE" sz="2000" dirty="0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E0B4A7-2645-4C46-B2E9-665EB0E28149}" type="slidenum">
              <a:rPr/>
              <a:t>9</a:t>
            </a:fld>
            <a:endParaRPr lang="nl-NL" sz="1200" b="0" i="0" u="none" strike="noStrike" kern="1200" cap="none" spc="0" baseline="0">
              <a:solidFill>
                <a:srgbClr val="898989"/>
              </a:solidFill>
              <a:uFillTx/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979166-e26f-42ad-ab4f-07359253f619" xsi:nil="true"/>
    <Versienummer xmlns="5a5c32cc-a223-48b7-ac58-c4e2e1da61a4" xsi:nil="true"/>
    <lcf76f155ced4ddcb4097134ff3c332f xmlns="5a5c32cc-a223-48b7-ac58-c4e2e1da61a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B68A11CEF360409A0AFC1586CF1128" ma:contentTypeVersion="10" ma:contentTypeDescription="Een nieuw document maken." ma:contentTypeScope="" ma:versionID="4d9cc069a51d2dafe090e0af34c1172f">
  <xsd:schema xmlns:xsd="http://www.w3.org/2001/XMLSchema" xmlns:xs="http://www.w3.org/2001/XMLSchema" xmlns:p="http://schemas.microsoft.com/office/2006/metadata/properties" xmlns:ns2="5a5c32cc-a223-48b7-ac58-c4e2e1da61a4" xmlns:ns3="33979166-e26f-42ad-ab4f-07359253f619" targetNamespace="http://schemas.microsoft.com/office/2006/metadata/properties" ma:root="true" ma:fieldsID="a09e2082a46ceab4d82f069528cac2f1" ns2:_="" ns3:_="">
    <xsd:import namespace="5a5c32cc-a223-48b7-ac58-c4e2e1da61a4"/>
    <xsd:import namespace="33979166-e26f-42ad-ab4f-07359253f6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Versienummer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c32cc-a223-48b7-ac58-c4e2e1da6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Versienummer" ma:index="11" nillable="true" ma:displayName="Versienummer" ma:format="Dropdown" ma:internalName="Versienummer">
      <xsd:simpleType>
        <xsd:restriction base="dms:Choice">
          <xsd:enumeration value="12/2022"/>
          <xsd:enumeration value="08/2023"/>
          <xsd:enumeration value="Keuze 3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8e67783-94b1-4d15-aec0-3ff0ed179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79166-e26f-42ad-ab4f-07359253f6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96a928-fa24-4229-82ef-0dc4e262d615}" ma:internalName="TaxCatchAll" ma:showField="CatchAllData" ma:web="33979166-e26f-42ad-ab4f-07359253f6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918FD-7BBE-4350-A22E-52E50CD15EF4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a5c32cc-a223-48b7-ac58-c4e2e1da61a4"/>
    <ds:schemaRef ds:uri="http://purl.org/dc/dcmitype/"/>
    <ds:schemaRef ds:uri="http://purl.org/dc/terms/"/>
    <ds:schemaRef ds:uri="33979166-e26f-42ad-ab4f-07359253f619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1E836AD-B2DE-480A-AE9E-6CE6E2B83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5c32cc-a223-48b7-ac58-c4e2e1da61a4"/>
    <ds:schemaRef ds:uri="33979166-e26f-42ad-ab4f-07359253f6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B990D8-3960-46F8-9E13-B64EA5F753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5178</Words>
  <Application>Microsoft Office PowerPoint</Application>
  <PresentationFormat>Breedbeeld</PresentationFormat>
  <Paragraphs>915</Paragraphs>
  <Slides>76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76</vt:i4>
      </vt:variant>
    </vt:vector>
  </HeadingPairs>
  <TitlesOfParts>
    <vt:vector size="88" baseType="lpstr">
      <vt:lpstr>Arial</vt:lpstr>
      <vt:lpstr>Calibri</vt:lpstr>
      <vt:lpstr>Calibri Light</vt:lpstr>
      <vt:lpstr>Courier New</vt:lpstr>
      <vt:lpstr>Segoe UI</vt:lpstr>
      <vt:lpstr>Trueno</vt:lpstr>
      <vt:lpstr>TW Cen MT</vt:lpstr>
      <vt:lpstr>Verdana</vt:lpstr>
      <vt:lpstr>Wingdings</vt:lpstr>
      <vt:lpstr>Wingdings 3</vt:lpstr>
      <vt:lpstr>Wingdings,Sans-Serif</vt:lpstr>
      <vt:lpstr>Office thema</vt:lpstr>
      <vt:lpstr>Outpatient Parenteral Antimicrobial Therapy</vt:lpstr>
      <vt:lpstr>Deel 1: Wat is OPAT en wie komt in aanmerking?</vt:lpstr>
      <vt:lpstr>OPAT, wat is dat?</vt:lpstr>
      <vt:lpstr>Voordelen OPAT </vt:lpstr>
      <vt:lpstr>Risico’s OPAT</vt:lpstr>
      <vt:lpstr>OPAT in België</vt:lpstr>
      <vt:lpstr>Wie komt in aanmerking voor OPAT?</vt:lpstr>
      <vt:lpstr>Bij welke indicaties?</vt:lpstr>
      <vt:lpstr>Welke antimicrobiële middelen?</vt:lpstr>
      <vt:lpstr>OPAT in de praktijk</vt:lpstr>
      <vt:lpstr>Outpatient Parenteral Antimicrobial Therapy</vt:lpstr>
      <vt:lpstr>Deel 2: Praktische handleiding i.v.m. toediening</vt:lpstr>
      <vt:lpstr>Voorbereiding (1)</vt:lpstr>
      <vt:lpstr>Voorbereiding (2)</vt:lpstr>
      <vt:lpstr>2. Bereiding en toediening antimicrobiële therapie</vt:lpstr>
      <vt:lpstr>2.1. IV-infuus </vt:lpstr>
      <vt:lpstr>2.2. IV-bolus </vt:lpstr>
      <vt:lpstr>2.3. Continu infuus – achtergrond (1)</vt:lpstr>
      <vt:lpstr>2.3. Continu infuus – achtergrond (2)</vt:lpstr>
      <vt:lpstr>2.3. Continu infuus – achtergrond (3)</vt:lpstr>
      <vt:lpstr>2.3. Continu infuus – praktisch (1)</vt:lpstr>
      <vt:lpstr>2.3. Continu infuus – praktisch (2)</vt:lpstr>
      <vt:lpstr>2.3. Continu infuus – praktisch (3) </vt:lpstr>
      <vt:lpstr>3. Aandachtspunten voor bereiding en toediening (1)</vt:lpstr>
      <vt:lpstr>3. Aandachtspunten voor bereiding en toediening (2)</vt:lpstr>
      <vt:lpstr>Outpatient Parenteral Antimicrobial Therapy</vt:lpstr>
      <vt:lpstr>Deel 3: Praktische handleiding i.v.m. katheter</vt:lpstr>
      <vt:lpstr>1. Type katheter</vt:lpstr>
      <vt:lpstr>1.1. Midline</vt:lpstr>
      <vt:lpstr>1.2. PICC</vt:lpstr>
      <vt:lpstr>1.1. + 1.2. Midline – PICC: fixatie aan de huid</vt:lpstr>
      <vt:lpstr>1.1. + 1.2. Midline – PICC: Statlock® wissel (1)</vt:lpstr>
      <vt:lpstr>1.1. + 1.2. Midline – PICC: Statlock® wissel (2)</vt:lpstr>
      <vt:lpstr>1.1. + 1.2. Midline – PICC: Statlock® wissel (3)</vt:lpstr>
      <vt:lpstr>1.1. + 1.2. Midline – PICC: Statlock® wissel (4)</vt:lpstr>
      <vt:lpstr>1.1. + 1.2. Midline – PICC: Securacath® verwijdering</vt:lpstr>
      <vt:lpstr>1.1. + 1.2. Midline – PICC: samenvatting katheterzorg</vt:lpstr>
      <vt:lpstr>1.1. + 1.2. Midline – PICC: verwijderen</vt:lpstr>
      <vt:lpstr>1.3. Poortkatheter</vt:lpstr>
      <vt:lpstr>1.3. Poortkatheter: samenvatting katheterzorg</vt:lpstr>
      <vt:lpstr>1.3. Poortkatheter: verwijderen</vt:lpstr>
      <vt:lpstr>1.4. Getunnelde katheter</vt:lpstr>
      <vt:lpstr>1.4. Getunnelde katheter : samenvatting katheterzorg</vt:lpstr>
      <vt:lpstr>1.4. Getunnelde katheter : verwijderen</vt:lpstr>
      <vt:lpstr>2. Katheter: toediening medicatie (1)</vt:lpstr>
      <vt:lpstr>2. Katheter: toediening medicatie (2)</vt:lpstr>
      <vt:lpstr>3. Afvalverwerking</vt:lpstr>
      <vt:lpstr>OPAT fiches VZA</vt:lpstr>
      <vt:lpstr>OPAT fiches VZA</vt:lpstr>
      <vt:lpstr>OPAT fiches VZA</vt:lpstr>
      <vt:lpstr>Outpatient Parenteral Antimicrobial Therapy</vt:lpstr>
      <vt:lpstr>Deel 4: Overeenkomst thuishospitalisatie voor (oncologie en)    antimicrobiële therapie</vt:lpstr>
      <vt:lpstr>Overzicht financiële tegemoetkomingen</vt:lpstr>
      <vt:lpstr>1. Financiële aspecten voor patiënt (1)</vt:lpstr>
      <vt:lpstr>2. Financiële aspecten voor thuisverpleging (1)</vt:lpstr>
      <vt:lpstr>2. Financiële aspecten voor thuisverpleging (1)</vt:lpstr>
      <vt:lpstr>2. Financiële aspecten voor thuisverpleging (2)</vt:lpstr>
      <vt:lpstr>3. Financiële aspecten voor huisarts</vt:lpstr>
      <vt:lpstr>3. Financiële aspecten voor huisarts</vt:lpstr>
      <vt:lpstr>4. Financiële aspecten - voorbeeldcasus</vt:lpstr>
      <vt:lpstr>5. Praktische implicaties - patiënt</vt:lpstr>
      <vt:lpstr>6. Praktische implicaties – ziekenhuis (1)</vt:lpstr>
      <vt:lpstr>6. Praktische implicaties – ziekenhuis (2)</vt:lpstr>
      <vt:lpstr>6. Praktische implicaties – ziekenhuis (3)</vt:lpstr>
      <vt:lpstr>7. Praktische implicaties – thuisverpleging (1)</vt:lpstr>
      <vt:lpstr>7. Praktische implicaties – thuisverpleging (2)</vt:lpstr>
      <vt:lpstr>7. Praktische implicaties – thuisverpleging (3)</vt:lpstr>
      <vt:lpstr>8. Praktische implicaties – huisarts</vt:lpstr>
      <vt:lpstr>Outpatient Parenteral Antimicrobial Therapy</vt:lpstr>
      <vt:lpstr>Deel 5: Veelgestelde  vragen</vt:lpstr>
      <vt:lpstr>Veelgestelde vragen: katheter</vt:lpstr>
      <vt:lpstr>2. Veelgestelde vragen: bereiding/toediening</vt:lpstr>
      <vt:lpstr>3. Veelgestelde vragen: elastomeerpomp</vt:lpstr>
      <vt:lpstr>3. Veelgestelde vragen: elastomeerpomp</vt:lpstr>
      <vt:lpstr>4. Veelgestelde vragen: materiaal </vt:lpstr>
      <vt:lpstr>4. Veelgestelde vragen: contact bij vragen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Focusgroep werkgroepen</dc:title>
  <dc:creator>Yelle Thomas</dc:creator>
  <cp:lastModifiedBy>Langbeen Jodie</cp:lastModifiedBy>
  <cp:revision>261</cp:revision>
  <dcterms:created xsi:type="dcterms:W3CDTF">2023-09-03T12:37:32Z</dcterms:created>
  <dcterms:modified xsi:type="dcterms:W3CDTF">2024-06-25T07:32:01Z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0x0101000BB68A11CEF360409A0AFC1586CF1128</vt:lpwstr>
  </property>
  <property fmtid="{D5CDD505-2E9C-101B-9397-08002B2CF9AE}" pid="3" name="MediaServiceImageTags">
    <vt:lpwstr/>
  </property>
</Properties>
</file>